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95" r:id="rId2"/>
    <p:sldId id="300" r:id="rId3"/>
    <p:sldId id="296" r:id="rId4"/>
    <p:sldId id="524" r:id="rId5"/>
    <p:sldId id="525" r:id="rId6"/>
    <p:sldId id="526" r:id="rId7"/>
    <p:sldId id="527" r:id="rId8"/>
    <p:sldId id="528" r:id="rId9"/>
    <p:sldId id="301" r:id="rId10"/>
    <p:sldId id="520" r:id="rId11"/>
    <p:sldId id="410" r:id="rId12"/>
    <p:sldId id="533" r:id="rId13"/>
    <p:sldId id="530" r:id="rId14"/>
    <p:sldId id="484" r:id="rId15"/>
    <p:sldId id="458" r:id="rId16"/>
    <p:sldId id="302" r:id="rId17"/>
    <p:sldId id="489" r:id="rId18"/>
    <p:sldId id="517" r:id="rId19"/>
    <p:sldId id="453" r:id="rId20"/>
    <p:sldId id="531" r:id="rId21"/>
    <p:sldId id="532" r:id="rId22"/>
    <p:sldId id="521" r:id="rId23"/>
    <p:sldId id="516" r:id="rId24"/>
    <p:sldId id="357" r:id="rId25"/>
    <p:sldId id="383" r:id="rId26"/>
    <p:sldId id="459" r:id="rId27"/>
    <p:sldId id="534" r:id="rId28"/>
    <p:sldId id="519" r:id="rId29"/>
    <p:sldId id="522" r:id="rId30"/>
    <p:sldId id="487" r:id="rId31"/>
    <p:sldId id="488" r:id="rId32"/>
    <p:sldId id="362" r:id="rId33"/>
    <p:sldId id="535" r:id="rId34"/>
    <p:sldId id="358" r:id="rId35"/>
    <p:sldId id="350" r:id="rId36"/>
    <p:sldId id="365" r:id="rId37"/>
    <p:sldId id="367" r:id="rId38"/>
    <p:sldId id="359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93"/>
    <a:srgbClr val="EAEFF7"/>
    <a:srgbClr val="189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16AD4-4DCE-40D4-96BE-4E0BFD6EF9B5}" type="doc">
      <dgm:prSet loTypeId="urn:microsoft.com/office/officeart/2005/8/layout/radial6#1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C0B3E37D-9951-4752-B1F0-2B58346E404C}">
      <dgm:prSet phldrT="[文本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车载</a:t>
          </a:r>
          <a:endParaRPr lang="en-US" altLang="zh-CN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</a:p>
      </dgm:t>
    </dgm:pt>
    <dgm:pt modelId="{EDB8B0D4-0CFA-4113-AF83-C976C738774A}" type="parTrans" cxnId="{34CF59AA-201E-42EB-BD01-857630BF9D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A8A85F-02C5-4C08-BD1F-978C84D6BD59}" type="sibTrans" cxnId="{34CF59AA-201E-42EB-BD01-857630BF9D3F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9059BE-2F54-495F-9F6D-CF492860D4E8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高效</a:t>
          </a:r>
        </a:p>
      </dgm:t>
    </dgm:pt>
    <dgm:pt modelId="{331EDE3F-B712-46D4-B5F3-3E8D49896E95}" type="parTrans" cxnId="{7E634113-EA34-4032-9FE1-2877510B597B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CAC043-F2D3-4627-8FBD-1CBDA8BA006D}" type="sibTrans" cxnId="{7E634113-EA34-4032-9FE1-2877510B597B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5B3CEA-BDE3-4AF8-934E-581696DA50B5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联动</a:t>
          </a:r>
        </a:p>
      </dgm:t>
    </dgm:pt>
    <dgm:pt modelId="{8175DF75-7A82-4AC6-A74C-32A1B3E762C0}" type="parTrans" cxnId="{EDFD20BE-7348-4E84-A71D-9490FDF3DAB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0F98D9-68E6-4D91-B2C1-83AA57E98EB1}" type="sibTrans" cxnId="{EDFD20BE-7348-4E84-A71D-9490FDF3DAB0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C7A0B3-F4DE-4B6B-9061-4432B33097A5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稳定</a:t>
          </a:r>
        </a:p>
      </dgm:t>
    </dgm:pt>
    <dgm:pt modelId="{41E99297-1BA0-4350-8B3A-9EC8D8236E1E}" type="parTrans" cxnId="{BA3A8D4D-D36E-408E-994B-92A5175ED1A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95263D-2E51-4C4B-BDD3-179FF99A5C3D}" type="sibTrans" cxnId="{BA3A8D4D-D36E-408E-994B-92A5175ED1A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C47F10-C365-45BE-842E-288C146CCFD9}">
      <dgm:prSet phldrT="[文本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简单</a:t>
          </a:r>
        </a:p>
      </dgm:t>
    </dgm:pt>
    <dgm:pt modelId="{2A4B2646-5777-40C4-B9A7-586B9A287D79}" type="parTrans" cxnId="{96456747-B6E8-48B0-B66F-F1F43196E7E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79276E-14A6-492E-978E-190D7A58BCF8}" type="sibTrans" cxnId="{96456747-B6E8-48B0-B66F-F1F43196E7E8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F11D44-92B6-44D4-B4FE-16A50E6E8694}">
      <dgm:prSet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直观</a:t>
          </a:r>
          <a:endParaRPr lang="en-US" altLang="zh-CN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6DCB50-7D81-4368-B24D-BB30C59B9D17}" type="parTrans" cxnId="{BD1C41DF-9A0F-471D-90DB-9AA7A2C380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CEDDCE-D123-48A2-8181-4D914F0FA938}" type="sibTrans" cxnId="{BD1C41DF-9A0F-471D-90DB-9AA7A2C38001}">
      <dgm:prSet/>
      <dgm:spPr/>
      <dgm:t>
        <a:bodyPr/>
        <a:lstStyle/>
        <a:p>
          <a:endParaRPr lang="zh-CN" alt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4BA20F-7B2A-4AF7-939B-FA720D67A1FF}" type="pres">
      <dgm:prSet presAssocID="{5D716AD4-4DCE-40D4-96BE-4E0BFD6EF9B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CDF21B7-6049-447C-B1B3-5DAD2B1474FA}" type="pres">
      <dgm:prSet presAssocID="{C0B3E37D-9951-4752-B1F0-2B58346E404C}" presName="centerShape" presStyleLbl="node0" presStyleIdx="0" presStyleCnt="1"/>
      <dgm:spPr/>
    </dgm:pt>
    <dgm:pt modelId="{B8AE46A2-B58B-4F81-8B60-2325D00E4999}" type="pres">
      <dgm:prSet presAssocID="{BE9059BE-2F54-495F-9F6D-CF492860D4E8}" presName="node" presStyleLbl="node1" presStyleIdx="0" presStyleCnt="5" custScaleX="123643" custScaleY="123643">
        <dgm:presLayoutVars>
          <dgm:bulletEnabled val="1"/>
        </dgm:presLayoutVars>
      </dgm:prSet>
      <dgm:spPr/>
    </dgm:pt>
    <dgm:pt modelId="{B93027EB-B946-4786-87C6-F186F2ED12AB}" type="pres">
      <dgm:prSet presAssocID="{BE9059BE-2F54-495F-9F6D-CF492860D4E8}" presName="dummy" presStyleCnt="0"/>
      <dgm:spPr/>
    </dgm:pt>
    <dgm:pt modelId="{75EE58DE-9A2E-4774-ACCE-EFE0D06FF57A}" type="pres">
      <dgm:prSet presAssocID="{80CAC043-F2D3-4627-8FBD-1CBDA8BA006D}" presName="sibTrans" presStyleLbl="sibTrans2D1" presStyleIdx="0" presStyleCnt="5"/>
      <dgm:spPr/>
    </dgm:pt>
    <dgm:pt modelId="{92568591-FDAE-4E10-B4CB-9CB7DD10C6F7}" type="pres">
      <dgm:prSet presAssocID="{7E5B3CEA-BDE3-4AF8-934E-581696DA50B5}" presName="node" presStyleLbl="node1" presStyleIdx="1" presStyleCnt="5" custScaleX="123643" custScaleY="123643">
        <dgm:presLayoutVars>
          <dgm:bulletEnabled val="1"/>
        </dgm:presLayoutVars>
      </dgm:prSet>
      <dgm:spPr/>
    </dgm:pt>
    <dgm:pt modelId="{D94BA258-612F-463A-B321-F28873DC161B}" type="pres">
      <dgm:prSet presAssocID="{7E5B3CEA-BDE3-4AF8-934E-581696DA50B5}" presName="dummy" presStyleCnt="0"/>
      <dgm:spPr/>
    </dgm:pt>
    <dgm:pt modelId="{ADE953A6-7134-4A5D-9CB6-116293C3186C}" type="pres">
      <dgm:prSet presAssocID="{AD0F98D9-68E6-4D91-B2C1-83AA57E98EB1}" presName="sibTrans" presStyleLbl="sibTrans2D1" presStyleIdx="1" presStyleCnt="5"/>
      <dgm:spPr/>
    </dgm:pt>
    <dgm:pt modelId="{1C44BE39-A433-4633-97A5-D54DACF61ED6}" type="pres">
      <dgm:prSet presAssocID="{4BC7A0B3-F4DE-4B6B-9061-4432B33097A5}" presName="node" presStyleLbl="node1" presStyleIdx="2" presStyleCnt="5" custScaleX="123643" custScaleY="123643">
        <dgm:presLayoutVars>
          <dgm:bulletEnabled val="1"/>
        </dgm:presLayoutVars>
      </dgm:prSet>
      <dgm:spPr/>
    </dgm:pt>
    <dgm:pt modelId="{B92C8F9C-A04B-48C9-B8E9-0333F7D76AB7}" type="pres">
      <dgm:prSet presAssocID="{4BC7A0B3-F4DE-4B6B-9061-4432B33097A5}" presName="dummy" presStyleCnt="0"/>
      <dgm:spPr/>
    </dgm:pt>
    <dgm:pt modelId="{91A86B07-1BAF-4C94-9EBC-C6C6D2D5C852}" type="pres">
      <dgm:prSet presAssocID="{CA95263D-2E51-4C4B-BDD3-179FF99A5C3D}" presName="sibTrans" presStyleLbl="sibTrans2D1" presStyleIdx="2" presStyleCnt="5"/>
      <dgm:spPr/>
    </dgm:pt>
    <dgm:pt modelId="{5247B41D-C5FA-41BE-8EC0-CB6731872C72}" type="pres">
      <dgm:prSet presAssocID="{50C47F10-C365-45BE-842E-288C146CCFD9}" presName="node" presStyleLbl="node1" presStyleIdx="3" presStyleCnt="5" custScaleX="123643" custScaleY="123643">
        <dgm:presLayoutVars>
          <dgm:bulletEnabled val="1"/>
        </dgm:presLayoutVars>
      </dgm:prSet>
      <dgm:spPr/>
    </dgm:pt>
    <dgm:pt modelId="{9328AC16-EF43-48AF-87BD-4F8AE47AB664}" type="pres">
      <dgm:prSet presAssocID="{50C47F10-C365-45BE-842E-288C146CCFD9}" presName="dummy" presStyleCnt="0"/>
      <dgm:spPr/>
    </dgm:pt>
    <dgm:pt modelId="{BBA813E0-80D8-400E-974F-0B6AE4230146}" type="pres">
      <dgm:prSet presAssocID="{1B79276E-14A6-492E-978E-190D7A58BCF8}" presName="sibTrans" presStyleLbl="sibTrans2D1" presStyleIdx="3" presStyleCnt="5"/>
      <dgm:spPr/>
    </dgm:pt>
    <dgm:pt modelId="{9A32503B-DC47-4259-BA1C-83E403E1AFF3}" type="pres">
      <dgm:prSet presAssocID="{43F11D44-92B6-44D4-B4FE-16A50E6E8694}" presName="node" presStyleLbl="node1" presStyleIdx="4" presStyleCnt="5" custScaleX="123643" custScaleY="123643">
        <dgm:presLayoutVars>
          <dgm:bulletEnabled val="1"/>
        </dgm:presLayoutVars>
      </dgm:prSet>
      <dgm:spPr/>
    </dgm:pt>
    <dgm:pt modelId="{0CB77C50-A1D2-4E07-968B-369874F5570F}" type="pres">
      <dgm:prSet presAssocID="{43F11D44-92B6-44D4-B4FE-16A50E6E8694}" presName="dummy" presStyleCnt="0"/>
      <dgm:spPr/>
    </dgm:pt>
    <dgm:pt modelId="{0EE5A600-2DE6-47D4-A243-45C5B56D02E7}" type="pres">
      <dgm:prSet presAssocID="{55CEDDCE-D123-48A2-8181-4D914F0FA938}" presName="sibTrans" presStyleLbl="sibTrans2D1" presStyleIdx="4" presStyleCnt="5"/>
      <dgm:spPr/>
    </dgm:pt>
  </dgm:ptLst>
  <dgm:cxnLst>
    <dgm:cxn modelId="{DE3F6F04-06A6-406D-900F-9A2B03D749A5}" type="presOf" srcId="{7E5B3CEA-BDE3-4AF8-934E-581696DA50B5}" destId="{92568591-FDAE-4E10-B4CB-9CB7DD10C6F7}" srcOrd="0" destOrd="0" presId="urn:microsoft.com/office/officeart/2005/8/layout/radial6#1"/>
    <dgm:cxn modelId="{9E4BEF0C-A49F-4AFA-8543-FAD66310BA7F}" type="presOf" srcId="{CA95263D-2E51-4C4B-BDD3-179FF99A5C3D}" destId="{91A86B07-1BAF-4C94-9EBC-C6C6D2D5C852}" srcOrd="0" destOrd="0" presId="urn:microsoft.com/office/officeart/2005/8/layout/radial6#1"/>
    <dgm:cxn modelId="{7E634113-EA34-4032-9FE1-2877510B597B}" srcId="{C0B3E37D-9951-4752-B1F0-2B58346E404C}" destId="{BE9059BE-2F54-495F-9F6D-CF492860D4E8}" srcOrd="0" destOrd="0" parTransId="{331EDE3F-B712-46D4-B5F3-3E8D49896E95}" sibTransId="{80CAC043-F2D3-4627-8FBD-1CBDA8BA006D}"/>
    <dgm:cxn modelId="{763D6D25-6B40-40DC-B0E3-A24E433332EB}" type="presOf" srcId="{1B79276E-14A6-492E-978E-190D7A58BCF8}" destId="{BBA813E0-80D8-400E-974F-0B6AE4230146}" srcOrd="0" destOrd="0" presId="urn:microsoft.com/office/officeart/2005/8/layout/radial6#1"/>
    <dgm:cxn modelId="{96456747-B6E8-48B0-B66F-F1F43196E7E8}" srcId="{C0B3E37D-9951-4752-B1F0-2B58346E404C}" destId="{50C47F10-C365-45BE-842E-288C146CCFD9}" srcOrd="3" destOrd="0" parTransId="{2A4B2646-5777-40C4-B9A7-586B9A287D79}" sibTransId="{1B79276E-14A6-492E-978E-190D7A58BCF8}"/>
    <dgm:cxn modelId="{A667C74C-4448-47F7-B40D-FBC840D3EE8A}" type="presOf" srcId="{C0B3E37D-9951-4752-B1F0-2B58346E404C}" destId="{8CDF21B7-6049-447C-B1B3-5DAD2B1474FA}" srcOrd="0" destOrd="0" presId="urn:microsoft.com/office/officeart/2005/8/layout/radial6#1"/>
    <dgm:cxn modelId="{BA3A8D4D-D36E-408E-994B-92A5175ED1A8}" srcId="{C0B3E37D-9951-4752-B1F0-2B58346E404C}" destId="{4BC7A0B3-F4DE-4B6B-9061-4432B33097A5}" srcOrd="2" destOrd="0" parTransId="{41E99297-1BA0-4350-8B3A-9EC8D8236E1E}" sibTransId="{CA95263D-2E51-4C4B-BDD3-179FF99A5C3D}"/>
    <dgm:cxn modelId="{692D027E-EE81-4C62-9478-EE6E159362D9}" type="presOf" srcId="{43F11D44-92B6-44D4-B4FE-16A50E6E8694}" destId="{9A32503B-DC47-4259-BA1C-83E403E1AFF3}" srcOrd="0" destOrd="0" presId="urn:microsoft.com/office/officeart/2005/8/layout/radial6#1"/>
    <dgm:cxn modelId="{13D60285-F774-423B-A84A-54E0D5FC360A}" type="presOf" srcId="{AD0F98D9-68E6-4D91-B2C1-83AA57E98EB1}" destId="{ADE953A6-7134-4A5D-9CB6-116293C3186C}" srcOrd="0" destOrd="0" presId="urn:microsoft.com/office/officeart/2005/8/layout/radial6#1"/>
    <dgm:cxn modelId="{ADBF2E8A-60C6-4CB4-BC51-A8A701C40F99}" type="presOf" srcId="{4BC7A0B3-F4DE-4B6B-9061-4432B33097A5}" destId="{1C44BE39-A433-4633-97A5-D54DACF61ED6}" srcOrd="0" destOrd="0" presId="urn:microsoft.com/office/officeart/2005/8/layout/radial6#1"/>
    <dgm:cxn modelId="{23D095A8-91DF-4754-8B5C-AC5A79DF68D5}" type="presOf" srcId="{BE9059BE-2F54-495F-9F6D-CF492860D4E8}" destId="{B8AE46A2-B58B-4F81-8B60-2325D00E4999}" srcOrd="0" destOrd="0" presId="urn:microsoft.com/office/officeart/2005/8/layout/radial6#1"/>
    <dgm:cxn modelId="{34CF59AA-201E-42EB-BD01-857630BF9D3F}" srcId="{5D716AD4-4DCE-40D4-96BE-4E0BFD6EF9B5}" destId="{C0B3E37D-9951-4752-B1F0-2B58346E404C}" srcOrd="0" destOrd="0" parTransId="{EDB8B0D4-0CFA-4113-AF83-C976C738774A}" sibTransId="{1FA8A85F-02C5-4C08-BD1F-978C84D6BD59}"/>
    <dgm:cxn modelId="{39FF90B7-BC64-4F64-8AE8-05BEEDEB5C5D}" type="presOf" srcId="{5D716AD4-4DCE-40D4-96BE-4E0BFD6EF9B5}" destId="{CB4BA20F-7B2A-4AF7-939B-FA720D67A1FF}" srcOrd="0" destOrd="0" presId="urn:microsoft.com/office/officeart/2005/8/layout/radial6#1"/>
    <dgm:cxn modelId="{EDFD20BE-7348-4E84-A71D-9490FDF3DAB0}" srcId="{C0B3E37D-9951-4752-B1F0-2B58346E404C}" destId="{7E5B3CEA-BDE3-4AF8-934E-581696DA50B5}" srcOrd="1" destOrd="0" parTransId="{8175DF75-7A82-4AC6-A74C-32A1B3E762C0}" sibTransId="{AD0F98D9-68E6-4D91-B2C1-83AA57E98EB1}"/>
    <dgm:cxn modelId="{E7D91FC3-8172-4901-A4BF-B88F1E83FD9D}" type="presOf" srcId="{50C47F10-C365-45BE-842E-288C146CCFD9}" destId="{5247B41D-C5FA-41BE-8EC0-CB6731872C72}" srcOrd="0" destOrd="0" presId="urn:microsoft.com/office/officeart/2005/8/layout/radial6#1"/>
    <dgm:cxn modelId="{00929AD1-4395-436D-AFFE-5378426AAA4D}" type="presOf" srcId="{80CAC043-F2D3-4627-8FBD-1CBDA8BA006D}" destId="{75EE58DE-9A2E-4774-ACCE-EFE0D06FF57A}" srcOrd="0" destOrd="0" presId="urn:microsoft.com/office/officeart/2005/8/layout/radial6#1"/>
    <dgm:cxn modelId="{BD1C41DF-9A0F-471D-90DB-9AA7A2C38001}" srcId="{C0B3E37D-9951-4752-B1F0-2B58346E404C}" destId="{43F11D44-92B6-44D4-B4FE-16A50E6E8694}" srcOrd="4" destOrd="0" parTransId="{0A6DCB50-7D81-4368-B24D-BB30C59B9D17}" sibTransId="{55CEDDCE-D123-48A2-8181-4D914F0FA938}"/>
    <dgm:cxn modelId="{C1B7FAF8-2EA2-4F7E-8D64-072E5E08B78F}" type="presOf" srcId="{55CEDDCE-D123-48A2-8181-4D914F0FA938}" destId="{0EE5A600-2DE6-47D4-A243-45C5B56D02E7}" srcOrd="0" destOrd="0" presId="urn:microsoft.com/office/officeart/2005/8/layout/radial6#1"/>
    <dgm:cxn modelId="{32D927C4-8B0E-4266-AEE1-A8829994B869}" type="presParOf" srcId="{CB4BA20F-7B2A-4AF7-939B-FA720D67A1FF}" destId="{8CDF21B7-6049-447C-B1B3-5DAD2B1474FA}" srcOrd="0" destOrd="0" presId="urn:microsoft.com/office/officeart/2005/8/layout/radial6#1"/>
    <dgm:cxn modelId="{C1C82D1F-3B6B-4950-A7D5-C5835B0661B6}" type="presParOf" srcId="{CB4BA20F-7B2A-4AF7-939B-FA720D67A1FF}" destId="{B8AE46A2-B58B-4F81-8B60-2325D00E4999}" srcOrd="1" destOrd="0" presId="urn:microsoft.com/office/officeart/2005/8/layout/radial6#1"/>
    <dgm:cxn modelId="{BF4C5D94-071B-4CE4-98CE-B89747A193D4}" type="presParOf" srcId="{CB4BA20F-7B2A-4AF7-939B-FA720D67A1FF}" destId="{B93027EB-B946-4786-87C6-F186F2ED12AB}" srcOrd="2" destOrd="0" presId="urn:microsoft.com/office/officeart/2005/8/layout/radial6#1"/>
    <dgm:cxn modelId="{5A05E33E-3E88-4CD3-BE0D-99AA8E6F49A0}" type="presParOf" srcId="{CB4BA20F-7B2A-4AF7-939B-FA720D67A1FF}" destId="{75EE58DE-9A2E-4774-ACCE-EFE0D06FF57A}" srcOrd="3" destOrd="0" presId="urn:microsoft.com/office/officeart/2005/8/layout/radial6#1"/>
    <dgm:cxn modelId="{38720758-2F0C-4E3B-9F1B-238CE0B5539A}" type="presParOf" srcId="{CB4BA20F-7B2A-4AF7-939B-FA720D67A1FF}" destId="{92568591-FDAE-4E10-B4CB-9CB7DD10C6F7}" srcOrd="4" destOrd="0" presId="urn:microsoft.com/office/officeart/2005/8/layout/radial6#1"/>
    <dgm:cxn modelId="{B455DCE7-CD99-446E-92D1-CD1328FCC6FE}" type="presParOf" srcId="{CB4BA20F-7B2A-4AF7-939B-FA720D67A1FF}" destId="{D94BA258-612F-463A-B321-F28873DC161B}" srcOrd="5" destOrd="0" presId="urn:microsoft.com/office/officeart/2005/8/layout/radial6#1"/>
    <dgm:cxn modelId="{FB8B2EFA-DE2A-4BAF-992C-FE4733427132}" type="presParOf" srcId="{CB4BA20F-7B2A-4AF7-939B-FA720D67A1FF}" destId="{ADE953A6-7134-4A5D-9CB6-116293C3186C}" srcOrd="6" destOrd="0" presId="urn:microsoft.com/office/officeart/2005/8/layout/radial6#1"/>
    <dgm:cxn modelId="{6F290697-6F0C-45E4-859F-9F0275CF99C3}" type="presParOf" srcId="{CB4BA20F-7B2A-4AF7-939B-FA720D67A1FF}" destId="{1C44BE39-A433-4633-97A5-D54DACF61ED6}" srcOrd="7" destOrd="0" presId="urn:microsoft.com/office/officeart/2005/8/layout/radial6#1"/>
    <dgm:cxn modelId="{783FCADE-841D-4C4F-AB03-3A010428CDB3}" type="presParOf" srcId="{CB4BA20F-7B2A-4AF7-939B-FA720D67A1FF}" destId="{B92C8F9C-A04B-48C9-B8E9-0333F7D76AB7}" srcOrd="8" destOrd="0" presId="urn:microsoft.com/office/officeart/2005/8/layout/radial6#1"/>
    <dgm:cxn modelId="{B1686C37-B85D-4CAE-A627-A56FF18F992B}" type="presParOf" srcId="{CB4BA20F-7B2A-4AF7-939B-FA720D67A1FF}" destId="{91A86B07-1BAF-4C94-9EBC-C6C6D2D5C852}" srcOrd="9" destOrd="0" presId="urn:microsoft.com/office/officeart/2005/8/layout/radial6#1"/>
    <dgm:cxn modelId="{4F8FC020-CDC8-4A1E-AFE0-7211E2437E1F}" type="presParOf" srcId="{CB4BA20F-7B2A-4AF7-939B-FA720D67A1FF}" destId="{5247B41D-C5FA-41BE-8EC0-CB6731872C72}" srcOrd="10" destOrd="0" presId="urn:microsoft.com/office/officeart/2005/8/layout/radial6#1"/>
    <dgm:cxn modelId="{965E2D8B-A7B7-46B0-8DFC-DA622D3C5DB1}" type="presParOf" srcId="{CB4BA20F-7B2A-4AF7-939B-FA720D67A1FF}" destId="{9328AC16-EF43-48AF-87BD-4F8AE47AB664}" srcOrd="11" destOrd="0" presId="urn:microsoft.com/office/officeart/2005/8/layout/radial6#1"/>
    <dgm:cxn modelId="{82D4F5E2-D111-41F1-A6A7-216BB4D4FA14}" type="presParOf" srcId="{CB4BA20F-7B2A-4AF7-939B-FA720D67A1FF}" destId="{BBA813E0-80D8-400E-974F-0B6AE4230146}" srcOrd="12" destOrd="0" presId="urn:microsoft.com/office/officeart/2005/8/layout/radial6#1"/>
    <dgm:cxn modelId="{9F382FDF-CD1E-4E93-A264-93B740667860}" type="presParOf" srcId="{CB4BA20F-7B2A-4AF7-939B-FA720D67A1FF}" destId="{9A32503B-DC47-4259-BA1C-83E403E1AFF3}" srcOrd="13" destOrd="0" presId="urn:microsoft.com/office/officeart/2005/8/layout/radial6#1"/>
    <dgm:cxn modelId="{F11DB92A-F694-4318-9890-E1416A929E55}" type="presParOf" srcId="{CB4BA20F-7B2A-4AF7-939B-FA720D67A1FF}" destId="{0CB77C50-A1D2-4E07-968B-369874F5570F}" srcOrd="14" destOrd="0" presId="urn:microsoft.com/office/officeart/2005/8/layout/radial6#1"/>
    <dgm:cxn modelId="{A58CC891-DDCF-46CD-AD44-FD0FCDD901F6}" type="presParOf" srcId="{CB4BA20F-7B2A-4AF7-939B-FA720D67A1FF}" destId="{0EE5A600-2DE6-47D4-A243-45C5B56D02E7}" srcOrd="15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5A600-2DE6-47D4-A243-45C5B56D02E7}">
      <dsp:nvSpPr>
        <dsp:cNvPr id="0" name=""/>
        <dsp:cNvSpPr/>
      </dsp:nvSpPr>
      <dsp:spPr>
        <a:xfrm>
          <a:off x="708294" y="459345"/>
          <a:ext cx="2981171" cy="2981171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gradFill rotWithShape="0">
          <a:gsLst>
            <a:gs pos="0">
              <a:schemeClr val="accent1">
                <a:shade val="90000"/>
                <a:hueOff val="140366"/>
                <a:satOff val="-1286"/>
                <a:lumOff val="111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40366"/>
                <a:satOff val="-1286"/>
                <a:lumOff val="111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40366"/>
                <a:satOff val="-1286"/>
                <a:lumOff val="111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A813E0-80D8-400E-974F-0B6AE4230146}">
      <dsp:nvSpPr>
        <dsp:cNvPr id="0" name=""/>
        <dsp:cNvSpPr/>
      </dsp:nvSpPr>
      <dsp:spPr>
        <a:xfrm>
          <a:off x="708294" y="459345"/>
          <a:ext cx="2981171" cy="2981171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gradFill rotWithShape="0">
          <a:gsLst>
            <a:gs pos="0">
              <a:schemeClr val="accent1">
                <a:shade val="90000"/>
                <a:hueOff val="280732"/>
                <a:satOff val="-2572"/>
                <a:lumOff val="22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80732"/>
                <a:satOff val="-2572"/>
                <a:lumOff val="22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80732"/>
                <a:satOff val="-2572"/>
                <a:lumOff val="22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A86B07-1BAF-4C94-9EBC-C6C6D2D5C852}">
      <dsp:nvSpPr>
        <dsp:cNvPr id="0" name=""/>
        <dsp:cNvSpPr/>
      </dsp:nvSpPr>
      <dsp:spPr>
        <a:xfrm>
          <a:off x="708294" y="459345"/>
          <a:ext cx="2981171" cy="2981171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gradFill rotWithShape="0">
          <a:gsLst>
            <a:gs pos="0">
              <a:schemeClr val="accent1">
                <a:shade val="90000"/>
                <a:hueOff val="280732"/>
                <a:satOff val="-2572"/>
                <a:lumOff val="22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80732"/>
                <a:satOff val="-2572"/>
                <a:lumOff val="22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80732"/>
                <a:satOff val="-2572"/>
                <a:lumOff val="22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953A6-7134-4A5D-9CB6-116293C3186C}">
      <dsp:nvSpPr>
        <dsp:cNvPr id="0" name=""/>
        <dsp:cNvSpPr/>
      </dsp:nvSpPr>
      <dsp:spPr>
        <a:xfrm>
          <a:off x="708294" y="459345"/>
          <a:ext cx="2981171" cy="2981171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gradFill rotWithShape="0">
          <a:gsLst>
            <a:gs pos="0">
              <a:schemeClr val="accent1">
                <a:shade val="90000"/>
                <a:hueOff val="140366"/>
                <a:satOff val="-1286"/>
                <a:lumOff val="111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40366"/>
                <a:satOff val="-1286"/>
                <a:lumOff val="111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40366"/>
                <a:satOff val="-1286"/>
                <a:lumOff val="111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EE58DE-9A2E-4774-ACCE-EFE0D06FF57A}">
      <dsp:nvSpPr>
        <dsp:cNvPr id="0" name=""/>
        <dsp:cNvSpPr/>
      </dsp:nvSpPr>
      <dsp:spPr>
        <a:xfrm>
          <a:off x="708294" y="459345"/>
          <a:ext cx="2981171" cy="2981171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DF21B7-6049-447C-B1B3-5DAD2B1474FA}">
      <dsp:nvSpPr>
        <dsp:cNvPr id="0" name=""/>
        <dsp:cNvSpPr/>
      </dsp:nvSpPr>
      <dsp:spPr>
        <a:xfrm>
          <a:off x="1512804" y="1263855"/>
          <a:ext cx="1372152" cy="1372152"/>
        </a:xfrm>
        <a:prstGeom prst="ellipse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车载</a:t>
          </a:r>
          <a:endParaRPr lang="en-US" altLang="zh-CN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系统</a:t>
          </a:r>
        </a:p>
      </dsp:txBody>
      <dsp:txXfrm>
        <a:off x="1713751" y="1464802"/>
        <a:ext cx="970258" cy="970258"/>
      </dsp:txXfrm>
    </dsp:sp>
    <dsp:sp modelId="{B8AE46A2-B58B-4F81-8B60-2325D00E4999}">
      <dsp:nvSpPr>
        <dsp:cNvPr id="0" name=""/>
        <dsp:cNvSpPr/>
      </dsp:nvSpPr>
      <dsp:spPr>
        <a:xfrm>
          <a:off x="1605080" y="-99875"/>
          <a:ext cx="1187599" cy="1187599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高效</a:t>
          </a:r>
        </a:p>
      </dsp:txBody>
      <dsp:txXfrm>
        <a:off x="1779000" y="74045"/>
        <a:ext cx="839759" cy="839759"/>
      </dsp:txXfrm>
    </dsp:sp>
    <dsp:sp modelId="{92568591-FDAE-4E10-B4CB-9CB7DD10C6F7}">
      <dsp:nvSpPr>
        <dsp:cNvPr id="0" name=""/>
        <dsp:cNvSpPr/>
      </dsp:nvSpPr>
      <dsp:spPr>
        <a:xfrm>
          <a:off x="2989826" y="906200"/>
          <a:ext cx="1187599" cy="1187599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133703"/>
                <a:satOff val="3582"/>
                <a:lumOff val="157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33703"/>
                <a:satOff val="3582"/>
                <a:lumOff val="157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33703"/>
                <a:satOff val="3582"/>
                <a:lumOff val="157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联动</a:t>
          </a:r>
        </a:p>
      </dsp:txBody>
      <dsp:txXfrm>
        <a:off x="3163746" y="1080120"/>
        <a:ext cx="839759" cy="839759"/>
      </dsp:txXfrm>
    </dsp:sp>
    <dsp:sp modelId="{1C44BE39-A433-4633-97A5-D54DACF61ED6}">
      <dsp:nvSpPr>
        <dsp:cNvPr id="0" name=""/>
        <dsp:cNvSpPr/>
      </dsp:nvSpPr>
      <dsp:spPr>
        <a:xfrm>
          <a:off x="2460900" y="2534066"/>
          <a:ext cx="1187599" cy="1187599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267407"/>
                <a:satOff val="7164"/>
                <a:lumOff val="315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7407"/>
                <a:satOff val="7164"/>
                <a:lumOff val="315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7407"/>
                <a:satOff val="7164"/>
                <a:lumOff val="315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稳定</a:t>
          </a:r>
        </a:p>
      </dsp:txBody>
      <dsp:txXfrm>
        <a:off x="2634820" y="2707986"/>
        <a:ext cx="839759" cy="839759"/>
      </dsp:txXfrm>
    </dsp:sp>
    <dsp:sp modelId="{5247B41D-C5FA-41BE-8EC0-CB6731872C72}">
      <dsp:nvSpPr>
        <dsp:cNvPr id="0" name=""/>
        <dsp:cNvSpPr/>
      </dsp:nvSpPr>
      <dsp:spPr>
        <a:xfrm>
          <a:off x="749260" y="2534066"/>
          <a:ext cx="1187599" cy="1187599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267407"/>
                <a:satOff val="7164"/>
                <a:lumOff val="315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67407"/>
                <a:satOff val="7164"/>
                <a:lumOff val="315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67407"/>
                <a:satOff val="7164"/>
                <a:lumOff val="315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简单</a:t>
          </a:r>
        </a:p>
      </dsp:txBody>
      <dsp:txXfrm>
        <a:off x="923180" y="2707986"/>
        <a:ext cx="839759" cy="839759"/>
      </dsp:txXfrm>
    </dsp:sp>
    <dsp:sp modelId="{9A32503B-DC47-4259-BA1C-83E403E1AFF3}">
      <dsp:nvSpPr>
        <dsp:cNvPr id="0" name=""/>
        <dsp:cNvSpPr/>
      </dsp:nvSpPr>
      <dsp:spPr>
        <a:xfrm>
          <a:off x="220334" y="906200"/>
          <a:ext cx="1187599" cy="1187599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133703"/>
                <a:satOff val="3582"/>
                <a:lumOff val="157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33703"/>
                <a:satOff val="3582"/>
                <a:lumOff val="157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33703"/>
                <a:satOff val="3582"/>
                <a:lumOff val="157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直观</a:t>
          </a:r>
          <a:endParaRPr lang="en-US" alt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4254" y="1080120"/>
        <a:ext cx="839759" cy="839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A25A2-6CEB-445C-9EA6-22E84AC2C47C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A78B4-81C6-4195-8A13-06DE1A81BA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3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2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02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9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F646A-2744-47F6-9460-A5E1FD9A42D9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7D64-54E8-4808-A667-6AD8FE08DA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"/>
          <p:cNvSpPr/>
          <p:nvPr/>
        </p:nvSpPr>
        <p:spPr>
          <a:xfrm rot="5400000">
            <a:off x="-2715482" y="1939251"/>
            <a:ext cx="7629079" cy="2208419"/>
          </a:xfrm>
          <a:custGeom>
            <a:avLst/>
            <a:gdLst>
              <a:gd name="connsiteX0" fmla="*/ 0 w 4404575"/>
              <a:gd name="connsiteY0" fmla="*/ 2253803 h 2253803"/>
              <a:gd name="connsiteX1" fmla="*/ 2202288 w 4404575"/>
              <a:gd name="connsiteY1" fmla="*/ 0 h 2253803"/>
              <a:gd name="connsiteX2" fmla="*/ 4404575 w 4404575"/>
              <a:gd name="connsiteY2" fmla="*/ 2253803 h 2253803"/>
              <a:gd name="connsiteX3" fmla="*/ 0 w 4404575"/>
              <a:gd name="connsiteY3" fmla="*/ 2253803 h 2253803"/>
              <a:gd name="connsiteX0-1" fmla="*/ 0 w 4404575"/>
              <a:gd name="connsiteY0-2" fmla="*/ 1815921 h 1815921"/>
              <a:gd name="connsiteX1-3" fmla="*/ 1455314 w 4404575"/>
              <a:gd name="connsiteY1-4" fmla="*/ 0 h 1815921"/>
              <a:gd name="connsiteX2-5" fmla="*/ 4404575 w 4404575"/>
              <a:gd name="connsiteY2-6" fmla="*/ 1815921 h 1815921"/>
              <a:gd name="connsiteX3-7" fmla="*/ 0 w 4404575"/>
              <a:gd name="connsiteY3-8" fmla="*/ 1815921 h 1815921"/>
              <a:gd name="connsiteX0-9" fmla="*/ 0 w 4404575"/>
              <a:gd name="connsiteY0-10" fmla="*/ 1854558 h 1854558"/>
              <a:gd name="connsiteX1-11" fmla="*/ 1519709 w 4404575"/>
              <a:gd name="connsiteY1-12" fmla="*/ 0 h 1854558"/>
              <a:gd name="connsiteX2-13" fmla="*/ 4404575 w 4404575"/>
              <a:gd name="connsiteY2-14" fmla="*/ 1854558 h 1854558"/>
              <a:gd name="connsiteX3-15" fmla="*/ 0 w 4404575"/>
              <a:gd name="connsiteY3-16" fmla="*/ 1854558 h 1854558"/>
              <a:gd name="connsiteX0-17" fmla="*/ 0 w 4404575"/>
              <a:gd name="connsiteY0-18" fmla="*/ 1326524 h 1326524"/>
              <a:gd name="connsiteX1-19" fmla="*/ 2318202 w 4404575"/>
              <a:gd name="connsiteY1-20" fmla="*/ 0 h 1326524"/>
              <a:gd name="connsiteX2-21" fmla="*/ 4404575 w 4404575"/>
              <a:gd name="connsiteY2-22" fmla="*/ 1326524 h 1326524"/>
              <a:gd name="connsiteX3-23" fmla="*/ 0 w 4404575"/>
              <a:gd name="connsiteY3-24" fmla="*/ 1326524 h 1326524"/>
              <a:gd name="connsiteX0-25" fmla="*/ 0 w 4404575"/>
              <a:gd name="connsiteY0-26" fmla="*/ 1275009 h 1275009"/>
              <a:gd name="connsiteX1-27" fmla="*/ 2369721 w 4404575"/>
              <a:gd name="connsiteY1-28" fmla="*/ 0 h 1275009"/>
              <a:gd name="connsiteX2-29" fmla="*/ 4404575 w 4404575"/>
              <a:gd name="connsiteY2-30" fmla="*/ 1275009 h 1275009"/>
              <a:gd name="connsiteX3-31" fmla="*/ 0 w 4404575"/>
              <a:gd name="connsiteY3-32" fmla="*/ 1275009 h 12750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404575" h="1275009">
                <a:moveTo>
                  <a:pt x="0" y="1275009"/>
                </a:moveTo>
                <a:lnTo>
                  <a:pt x="2369721" y="0"/>
                </a:lnTo>
                <a:lnTo>
                  <a:pt x="4404575" y="1275009"/>
                </a:lnTo>
                <a:lnTo>
                  <a:pt x="0" y="127500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"/>
          <p:cNvSpPr/>
          <p:nvPr/>
        </p:nvSpPr>
        <p:spPr>
          <a:xfrm rot="5400000" flipV="1">
            <a:off x="7199560" y="1865559"/>
            <a:ext cx="7743376" cy="2241505"/>
          </a:xfrm>
          <a:custGeom>
            <a:avLst/>
            <a:gdLst>
              <a:gd name="connsiteX0" fmla="*/ 0 w 4404575"/>
              <a:gd name="connsiteY0" fmla="*/ 2253803 h 2253803"/>
              <a:gd name="connsiteX1" fmla="*/ 2202288 w 4404575"/>
              <a:gd name="connsiteY1" fmla="*/ 0 h 2253803"/>
              <a:gd name="connsiteX2" fmla="*/ 4404575 w 4404575"/>
              <a:gd name="connsiteY2" fmla="*/ 2253803 h 2253803"/>
              <a:gd name="connsiteX3" fmla="*/ 0 w 4404575"/>
              <a:gd name="connsiteY3" fmla="*/ 2253803 h 2253803"/>
              <a:gd name="connsiteX0-1" fmla="*/ 0 w 4404575"/>
              <a:gd name="connsiteY0-2" fmla="*/ 1815921 h 1815921"/>
              <a:gd name="connsiteX1-3" fmla="*/ 1455314 w 4404575"/>
              <a:gd name="connsiteY1-4" fmla="*/ 0 h 1815921"/>
              <a:gd name="connsiteX2-5" fmla="*/ 4404575 w 4404575"/>
              <a:gd name="connsiteY2-6" fmla="*/ 1815921 h 1815921"/>
              <a:gd name="connsiteX3-7" fmla="*/ 0 w 4404575"/>
              <a:gd name="connsiteY3-8" fmla="*/ 1815921 h 1815921"/>
              <a:gd name="connsiteX0-9" fmla="*/ 0 w 4404575"/>
              <a:gd name="connsiteY0-10" fmla="*/ 1854558 h 1854558"/>
              <a:gd name="connsiteX1-11" fmla="*/ 1519709 w 4404575"/>
              <a:gd name="connsiteY1-12" fmla="*/ 0 h 1854558"/>
              <a:gd name="connsiteX2-13" fmla="*/ 4404575 w 4404575"/>
              <a:gd name="connsiteY2-14" fmla="*/ 1854558 h 1854558"/>
              <a:gd name="connsiteX3-15" fmla="*/ 0 w 4404575"/>
              <a:gd name="connsiteY3-16" fmla="*/ 1854558 h 1854558"/>
              <a:gd name="connsiteX0-17" fmla="*/ 0 w 4404575"/>
              <a:gd name="connsiteY0-18" fmla="*/ 1326524 h 1326524"/>
              <a:gd name="connsiteX1-19" fmla="*/ 2318202 w 4404575"/>
              <a:gd name="connsiteY1-20" fmla="*/ 0 h 1326524"/>
              <a:gd name="connsiteX2-21" fmla="*/ 4404575 w 4404575"/>
              <a:gd name="connsiteY2-22" fmla="*/ 1326524 h 1326524"/>
              <a:gd name="connsiteX3-23" fmla="*/ 0 w 4404575"/>
              <a:gd name="connsiteY3-24" fmla="*/ 1326524 h 1326524"/>
              <a:gd name="connsiteX0-25" fmla="*/ 0 w 4404575"/>
              <a:gd name="connsiteY0-26" fmla="*/ 1275009 h 1275009"/>
              <a:gd name="connsiteX1-27" fmla="*/ 2369721 w 4404575"/>
              <a:gd name="connsiteY1-28" fmla="*/ 0 h 1275009"/>
              <a:gd name="connsiteX2-29" fmla="*/ 4404575 w 4404575"/>
              <a:gd name="connsiteY2-30" fmla="*/ 1275009 h 1275009"/>
              <a:gd name="connsiteX3-31" fmla="*/ 0 w 4404575"/>
              <a:gd name="connsiteY3-32" fmla="*/ 1275009 h 12750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404575" h="1275009">
                <a:moveTo>
                  <a:pt x="0" y="1275009"/>
                </a:moveTo>
                <a:lnTo>
                  <a:pt x="2369721" y="0"/>
                </a:lnTo>
                <a:lnTo>
                  <a:pt x="4404575" y="1275009"/>
                </a:lnTo>
                <a:lnTo>
                  <a:pt x="0" y="127500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6000"/>
                </a:schemeClr>
              </a:gs>
              <a:gs pos="100000">
                <a:schemeClr val="tx1">
                  <a:alpha val="2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1492293" y="-403019"/>
            <a:ext cx="9207414" cy="7261019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2966355" y="1077510"/>
            <a:ext cx="6259287" cy="4936109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65985" y="2073964"/>
            <a:ext cx="89135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贝业智能化改造项目</a:t>
            </a:r>
            <a:endParaRPr lang="en-US" altLang="zh-CN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青岛盈智科技有限公司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45543" y="6295922"/>
            <a:ext cx="550091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2019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916991" y="1055291"/>
            <a:ext cx="1346570" cy="4449010"/>
            <a:chOff x="10916991" y="1055291"/>
            <a:chExt cx="1346570" cy="4449010"/>
          </a:xfrm>
        </p:grpSpPr>
        <p:sp>
          <p:nvSpPr>
            <p:cNvPr id="8" name="等腰三角形 1"/>
            <p:cNvSpPr/>
            <p:nvPr/>
          </p:nvSpPr>
          <p:spPr>
            <a:xfrm rot="5400000" flipV="1">
              <a:off x="9336422" y="2635860"/>
              <a:ext cx="4449010" cy="1287872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"/>
            <p:cNvSpPr/>
            <p:nvPr/>
          </p:nvSpPr>
          <p:spPr>
            <a:xfrm rot="5400000" flipV="1">
              <a:off x="10157688" y="2845149"/>
              <a:ext cx="3266251" cy="945494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110450" y="1077509"/>
            <a:ext cx="1385459" cy="4404575"/>
            <a:chOff x="-110450" y="1077509"/>
            <a:chExt cx="1385459" cy="4404575"/>
          </a:xfrm>
        </p:grpSpPr>
        <p:sp>
          <p:nvSpPr>
            <p:cNvPr id="2" name="等腰三角形 1"/>
            <p:cNvSpPr/>
            <p:nvPr/>
          </p:nvSpPr>
          <p:spPr>
            <a:xfrm rot="5400000">
              <a:off x="-1564783" y="2642292"/>
              <a:ext cx="4404575" cy="1275009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"/>
            <p:cNvSpPr/>
            <p:nvPr/>
          </p:nvSpPr>
          <p:spPr>
            <a:xfrm rot="5400000">
              <a:off x="-1278300" y="2833570"/>
              <a:ext cx="3287282" cy="951582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54040" y="5328757"/>
            <a:ext cx="883919" cy="706164"/>
            <a:chOff x="5686424" y="4775920"/>
            <a:chExt cx="819150" cy="706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等腰三角形 18"/>
            <p:cNvSpPr/>
            <p:nvPr/>
          </p:nvSpPr>
          <p:spPr>
            <a:xfrm rot="10800000">
              <a:off x="5686424" y="4775920"/>
              <a:ext cx="819150" cy="706164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5884246" y="4879774"/>
              <a:ext cx="423508" cy="3650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6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6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6" grpId="0" animBg="1"/>
      <p:bldP spid="13" grpId="0" animBg="1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4989" y="260755"/>
            <a:ext cx="76328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方案规划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-F1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仓库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AGV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改造方案概况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-666750" y="4268107"/>
            <a:ext cx="5359400" cy="2033166"/>
            <a:chOff x="-666750" y="4268107"/>
            <a:chExt cx="5359400" cy="2033166"/>
          </a:xfrm>
        </p:grpSpPr>
        <p:cxnSp>
          <p:nvCxnSpPr>
            <p:cNvPr id="24" name="直接连接符 23"/>
            <p:cNvCxnSpPr>
              <a:stCxn id="27" idx="6"/>
            </p:cNvCxnSpPr>
            <p:nvPr/>
          </p:nvCxnSpPr>
          <p:spPr>
            <a:xfrm>
              <a:off x="3054278" y="5366215"/>
              <a:ext cx="1638372" cy="43133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-666750" y="4268107"/>
              <a:ext cx="898979" cy="898979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553028" y="6083559"/>
              <a:ext cx="217714" cy="217714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586526">
              <a:off x="2724931" y="5172173"/>
              <a:ext cx="331755" cy="331755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5" idx="5"/>
              <a:endCxn id="26" idx="1"/>
            </p:cNvCxnSpPr>
            <p:nvPr/>
          </p:nvCxnSpPr>
          <p:spPr>
            <a:xfrm>
              <a:off x="100577" y="5035434"/>
              <a:ext cx="1484334" cy="10800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6" idx="7"/>
              <a:endCxn id="27" idx="3"/>
            </p:cNvCxnSpPr>
            <p:nvPr/>
          </p:nvCxnSpPr>
          <p:spPr>
            <a:xfrm flipV="1">
              <a:off x="1738859" y="5433726"/>
              <a:ext cx="1016444" cy="6817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086040" y="2294046"/>
            <a:ext cx="4715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使用单层货架作为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库周转单元，通过潜伏顶升式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对单层货架进行搬运。配合车载系统及人工高位叉车的高位至低位任务搬倒，实现存储区一层至分拣区的无人化搬运。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426" y="1692208"/>
            <a:ext cx="4657356" cy="40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4990" y="260755"/>
            <a:ext cx="54301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方案规划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仓库整体布局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-666750" y="4268107"/>
            <a:ext cx="5359400" cy="2033166"/>
            <a:chOff x="-666750" y="4268107"/>
            <a:chExt cx="5359400" cy="2033166"/>
          </a:xfrm>
        </p:grpSpPr>
        <p:cxnSp>
          <p:nvCxnSpPr>
            <p:cNvPr id="24" name="直接连接符 23"/>
            <p:cNvCxnSpPr>
              <a:stCxn id="27" idx="6"/>
            </p:cNvCxnSpPr>
            <p:nvPr/>
          </p:nvCxnSpPr>
          <p:spPr>
            <a:xfrm>
              <a:off x="3054278" y="5366215"/>
              <a:ext cx="1638372" cy="43133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-666750" y="4268107"/>
              <a:ext cx="898979" cy="898979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553028" y="6083559"/>
              <a:ext cx="217714" cy="217714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586526">
              <a:off x="2724931" y="5172173"/>
              <a:ext cx="331755" cy="331755"/>
            </a:xfrm>
            <a:prstGeom prst="ellipse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>
              <a:stCxn id="25" idx="5"/>
              <a:endCxn id="26" idx="1"/>
            </p:cNvCxnSpPr>
            <p:nvPr/>
          </p:nvCxnSpPr>
          <p:spPr>
            <a:xfrm>
              <a:off x="100577" y="5035434"/>
              <a:ext cx="1484334" cy="108000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6" idx="7"/>
              <a:endCxn id="27" idx="3"/>
            </p:cNvCxnSpPr>
            <p:nvPr/>
          </p:nvCxnSpPr>
          <p:spPr>
            <a:xfrm flipV="1">
              <a:off x="1738859" y="5433726"/>
              <a:ext cx="1016444" cy="681716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6279318" y="1545635"/>
            <a:ext cx="41317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可根据需求任意选择分拣点，及分拣工位数量。图中规划为</a:t>
            </a:r>
            <a:r>
              <a:rPr lang="en-US" altLang="zh-CN" dirty="0"/>
              <a:t>8</a:t>
            </a:r>
            <a:r>
              <a:rPr lang="zh-CN" altLang="en-US" dirty="0"/>
              <a:t>个，可根据实际情况自由设置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低层缓存区设置</a:t>
            </a:r>
            <a:r>
              <a:rPr lang="en-US" altLang="zh-CN" dirty="0"/>
              <a:t>488</a:t>
            </a:r>
            <a:r>
              <a:rPr lang="zh-CN" altLang="en-US" dirty="0"/>
              <a:t>个储位，可以通过密集存储调度方式，保障</a:t>
            </a:r>
            <a:r>
              <a:rPr lang="en-US" altLang="zh-CN" dirty="0"/>
              <a:t>F1</a:t>
            </a:r>
            <a:r>
              <a:rPr lang="zh-CN" altLang="en-US" dirty="0"/>
              <a:t>第一层所有的货物均可使用顶升式</a:t>
            </a:r>
            <a:r>
              <a:rPr lang="en-US" altLang="zh-CN" dirty="0"/>
              <a:t>AGV</a:t>
            </a:r>
            <a:r>
              <a:rPr lang="zh-CN" altLang="en-US" dirty="0"/>
              <a:t>来进行搬倒作业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设置货架尺寸</a:t>
            </a:r>
            <a:r>
              <a:rPr lang="en-US" altLang="zh-CN" dirty="0"/>
              <a:t>1.2m</a:t>
            </a:r>
            <a:r>
              <a:rPr lang="zh-CN" altLang="en-US" dirty="0"/>
              <a:t>*</a:t>
            </a:r>
            <a:r>
              <a:rPr lang="en-US" altLang="zh-CN" dirty="0"/>
              <a:t>1m</a:t>
            </a:r>
            <a:r>
              <a:rPr lang="zh-CN" altLang="en-US" dirty="0"/>
              <a:t>，储位占地</a:t>
            </a:r>
            <a:r>
              <a:rPr lang="en-US" altLang="zh-CN" dirty="0"/>
              <a:t>1.3m</a:t>
            </a:r>
            <a:r>
              <a:rPr lang="zh-CN" altLang="en-US" dirty="0"/>
              <a:t>*</a:t>
            </a:r>
            <a:r>
              <a:rPr lang="en-US" altLang="zh-CN" dirty="0"/>
              <a:t>1.2m</a:t>
            </a:r>
            <a:r>
              <a:rPr lang="zh-CN" altLang="en-US" dirty="0"/>
              <a:t>，预留</a:t>
            </a:r>
            <a:r>
              <a:rPr lang="en-US" altLang="zh-CN" dirty="0"/>
              <a:t>5cm</a:t>
            </a:r>
            <a:r>
              <a:rPr lang="zh-CN" altLang="en-US" dirty="0"/>
              <a:t>冗余。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690" y="1166812"/>
            <a:ext cx="3531669" cy="543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4990" y="260755"/>
            <a:ext cx="54301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方案规划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流程设计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56" y="1038225"/>
            <a:ext cx="9808144" cy="55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4990" y="260755"/>
            <a:ext cx="460733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数据分析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出库分析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454025" y="1182521"/>
            <a:ext cx="414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年出库数量统计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84990" y="5394857"/>
            <a:ext cx="941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依照客户提供数据样本统计，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年内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出库量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托以内天数占比占比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托以内比例为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82%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，最高单日出库量为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1452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托。结合现场管理人员提供的建议，日常出库量约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日出库效率，峰值量约为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仓库依照峰值量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托。</a:t>
            </a:r>
          </a:p>
        </p:txBody>
      </p:sp>
      <p:graphicFrame>
        <p:nvGraphicFramePr>
          <p:cNvPr id="6" name="表格 5"/>
          <p:cNvGraphicFramePr/>
          <p:nvPr>
            <p:extLst/>
          </p:nvPr>
        </p:nvGraphicFramePr>
        <p:xfrm>
          <a:off x="1700011" y="1602361"/>
          <a:ext cx="3734874" cy="3659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630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出库量（托）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天数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0-300</a:t>
                      </a:r>
                      <a:endParaRPr lang="en-US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0-400</a:t>
                      </a:r>
                      <a:endParaRPr lang="en-US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400-500</a:t>
                      </a:r>
                      <a:endParaRPr lang="en-US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500-600</a:t>
                      </a:r>
                      <a:endParaRPr lang="en-US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600以上</a:t>
                      </a:r>
                      <a:endParaRPr lang="en-US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258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710349" y="1182521"/>
            <a:ext cx="414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年出库峰值数据统计</a:t>
            </a:r>
          </a:p>
        </p:txBody>
      </p:sp>
      <p:graphicFrame>
        <p:nvGraphicFramePr>
          <p:cNvPr id="9" name="表格 8"/>
          <p:cNvGraphicFramePr/>
          <p:nvPr>
            <p:extLst/>
          </p:nvPr>
        </p:nvGraphicFramePr>
        <p:xfrm>
          <a:off x="6594225" y="1608288"/>
          <a:ext cx="3426460" cy="367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06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出库量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2018年4月26日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2018年9月22日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925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2018年11月28日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2018年3月27日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2018年10月28日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1165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2018年6月27日</a:t>
                      </a:r>
                      <a:endParaRPr lang="zh-CN" altLang="en-US" sz="1400" b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91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2018年9月28日</a:t>
                      </a:r>
                      <a:endParaRPr lang="zh-CN" altLang="en-US" sz="1400" b="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1452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2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265" y="260985"/>
            <a:ext cx="75041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数据分析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激光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AGV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叉车效率</a:t>
            </a:r>
          </a:p>
        </p:txBody>
      </p:sp>
      <p:graphicFrame>
        <p:nvGraphicFramePr>
          <p:cNvPr id="19" name="表格 18"/>
          <p:cNvGraphicFramePr/>
          <p:nvPr>
            <p:extLst>
              <p:ext uri="{D42A27DB-BD31-4B8C-83A1-F6EECF244321}">
                <p14:modId xmlns:p14="http://schemas.microsoft.com/office/powerpoint/2010/main" val="3948319228"/>
              </p:ext>
            </p:extLst>
          </p:nvPr>
        </p:nvGraphicFramePr>
        <p:xfrm>
          <a:off x="1092188" y="1698888"/>
          <a:ext cx="9880613" cy="2482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3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256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373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dirty="0"/>
                        <a:t>单程最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sz="1800" dirty="0"/>
                        <a:t>远距离(m)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dirty="0"/>
                        <a:t>来回平均路程(m)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dirty="0"/>
                        <a:t>平均度(m/s)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dirty="0"/>
                        <a:t>单趟来回耗时(s/趟)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/>
                        <a:t>其他耗时耗时（</a:t>
                      </a:r>
                      <a:r>
                        <a:rPr lang="en-US" altLang="zh-CN" sz="1800" dirty="0"/>
                        <a:t>s</a:t>
                      </a:r>
                      <a:r>
                        <a:rPr lang="zh-CN" altLang="en-US" sz="1800" dirty="0"/>
                        <a:t>）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800" dirty="0"/>
                        <a:t>AGV单趟来回总耗时（s）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/>
                        <a:t>每小时单车运行效率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31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11</a:t>
                      </a:r>
                      <a:r>
                        <a:rPr lang="en-US" sz="1800" dirty="0"/>
                        <a:t>0.00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dirty="0"/>
                        <a:t>1</a:t>
                      </a:r>
                      <a:r>
                        <a:rPr lang="en-US" altLang="zh-CN" sz="1800" dirty="0"/>
                        <a:t>54</a:t>
                      </a:r>
                      <a:r>
                        <a:rPr lang="en-US" sz="1800" dirty="0"/>
                        <a:t>.00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0.7</a:t>
                      </a:r>
                      <a:r>
                        <a:rPr lang="en-US" sz="1800" dirty="0"/>
                        <a:t>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220</a:t>
                      </a:r>
                      <a:r>
                        <a:rPr lang="en-US" sz="1800" dirty="0"/>
                        <a:t>.00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260</a:t>
                      </a:r>
                      <a:r>
                        <a:rPr lang="en-US" sz="1800" dirty="0"/>
                        <a:t>.00 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dirty="0"/>
                        <a:t>13.8</a:t>
                      </a:r>
                      <a:r>
                        <a:rPr lang="zh-CN" altLang="en-US" sz="1800" dirty="0"/>
                        <a:t>次</a:t>
                      </a:r>
                      <a:r>
                        <a:rPr lang="en-US" altLang="zh-CN" sz="1800" dirty="0"/>
                        <a:t>/</a:t>
                      </a:r>
                      <a:r>
                        <a:rPr lang="zh-CN" altLang="en-US" sz="1800" dirty="0"/>
                        <a:t>小时</a:t>
                      </a:r>
                      <a:endParaRPr lang="en-US" altLang="en-US" sz="18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988528" y="4672356"/>
            <a:ext cx="808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、单体故障时，可通过监控程序客户端进行任务切换，手动将故障</a:t>
            </a:r>
            <a:r>
              <a:rPr lang="en-US" altLang="zh-CN" dirty="0"/>
              <a:t>AGV</a:t>
            </a:r>
            <a:r>
              <a:rPr lang="zh-CN" altLang="en-US" dirty="0"/>
              <a:t>切换至急停模式后手动推离工作区域即可。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、整体故障时，可将</a:t>
            </a:r>
            <a:r>
              <a:rPr lang="en-US" altLang="zh-CN" dirty="0"/>
              <a:t>AGV</a:t>
            </a:r>
            <a:r>
              <a:rPr lang="zh-CN" altLang="en-US" dirty="0"/>
              <a:t>急停推至货架下关机，传统模式继续作业，完成后将数据自断点处补录。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2954" r="-10188" b="21008"/>
          <a:stretch>
            <a:fillRect/>
          </a:stretch>
        </p:blipFill>
        <p:spPr>
          <a:xfrm>
            <a:off x="57150" y="257174"/>
            <a:ext cx="1276350" cy="781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4990" y="260755"/>
            <a:ext cx="69922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方案规划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数量设计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590"/>
              </p:ext>
            </p:extLst>
          </p:nvPr>
        </p:nvGraphicFramePr>
        <p:xfrm>
          <a:off x="1333500" y="1072322"/>
          <a:ext cx="9444948" cy="4256510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2091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3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04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出库备货估算</a:t>
                      </a:r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峰值</a:t>
                      </a:r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92" marR="9192" marT="9192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出库备货估算</a:t>
                      </a:r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日常</a:t>
                      </a:r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92" marR="9192" marT="9192" marB="0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3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出库量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出库量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7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人工翻托效率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分钟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出库量要求（日常）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分钟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6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翻托、分拣工位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翻托、分拣工位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22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需求效率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需求效率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托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22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峰值工作时长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约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3.8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日常工作时长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小时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57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需求数量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建议数量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0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冗余</a:t>
                      </a: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冗余</a:t>
                      </a: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  <a:endParaRPr lang="en-US" altLang="zh-CN" sz="14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57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出库</a:t>
                      </a:r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总数量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出库</a:t>
                      </a:r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AGV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总数量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台</a:t>
                      </a:r>
                    </a:p>
                  </a:txBody>
                  <a:tcPr marL="9192" marR="9192" marT="919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54199" y="5227002"/>
            <a:ext cx="995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" y="5543241"/>
            <a:ext cx="1041298" cy="10412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685015" y="5661209"/>
            <a:ext cx="959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由于使用密集存储在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列内储位的货架，一次作业需使用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进行搬到作业，在实际需求数量基础上，需考虑增加冗余，推荐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的购买数量位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20656" y="3077765"/>
            <a:ext cx="4365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软件系统</a:t>
            </a:r>
            <a:endParaRPr lang="en-US" altLang="zh-CN" sz="5400" b="1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6591" t="19205" r="12708" b="28759"/>
          <a:stretch>
            <a:fillRect/>
          </a:stretch>
        </p:blipFill>
        <p:spPr>
          <a:xfrm>
            <a:off x="4310742" y="261256"/>
            <a:ext cx="3840481" cy="2886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237740"/>
            <a:ext cx="1178560" cy="488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1820" y="390516"/>
            <a:ext cx="6992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软件总体方案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screen"/>
          <a:srcRect t="11895" b="25150"/>
          <a:stretch>
            <a:fillRect/>
          </a:stretch>
        </p:blipFill>
        <p:spPr>
          <a:xfrm>
            <a:off x="345440" y="310190"/>
            <a:ext cx="1176630" cy="7445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1054735"/>
            <a:ext cx="9201150" cy="54756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06" y="1564912"/>
            <a:ext cx="4941407" cy="49737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1895" b="25150"/>
          <a:stretch>
            <a:fillRect/>
          </a:stretch>
        </p:blipFill>
        <p:spPr>
          <a:xfrm>
            <a:off x="0" y="156754"/>
            <a:ext cx="1176630" cy="7445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2110" y="190491"/>
            <a:ext cx="45326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整体技术选型</a:t>
            </a:r>
          </a:p>
        </p:txBody>
      </p:sp>
      <p:sp>
        <p:nvSpPr>
          <p:cNvPr id="19" name="矩形 18"/>
          <p:cNvSpPr/>
          <p:nvPr/>
        </p:nvSpPr>
        <p:spPr>
          <a:xfrm>
            <a:off x="428658" y="1666512"/>
            <a:ext cx="7263913" cy="388677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应用服务后端框架：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Spring Boot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SpringMVC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JPA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前端技术：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AngularJS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Bootstrap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Gulp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Bower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ionic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通信协议：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Hessian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RESTFul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TCP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私有协议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缓存策略：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Redis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Ehcache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Varnish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接口协议</a:t>
            </a: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kumimoji="1" lang="zh-CN" altLang="en-US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Webservice</a:t>
            </a:r>
            <a:r>
              <a:rPr kumimoji="1" lang="zh-CN" altLang="en-US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接口协议，传输内容以</a:t>
            </a:r>
            <a:r>
              <a:rPr kumimoji="1" lang="en-US" altLang="zh-CN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kumimoji="1" lang="zh-CN" altLang="en-US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格式组织</a:t>
            </a:r>
            <a:endParaRPr kumimoji="1" lang="en-US" altLang="zh-CN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数据存储：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Oracle</a:t>
            </a:r>
            <a:r>
              <a:rPr kumimoji="1" lang="zh-CN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r>
              <a:rPr kumimoji="1" lang="zh-CN" altLang="en-US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MongoDB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2"/>
          <p:cNvSpPr/>
          <p:nvPr/>
        </p:nvSpPr>
        <p:spPr>
          <a:xfrm>
            <a:off x="5423709" y="2497986"/>
            <a:ext cx="1821543" cy="182154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43476" y="18400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方案设计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订单池算法</a:t>
            </a:r>
          </a:p>
        </p:txBody>
      </p:sp>
      <p:cxnSp>
        <p:nvCxnSpPr>
          <p:cNvPr id="10" name="Straight Connector 98"/>
          <p:cNvCxnSpPr>
            <a:stCxn id="19" idx="0"/>
            <a:endCxn id="18" idx="4"/>
          </p:cNvCxnSpPr>
          <p:nvPr/>
        </p:nvCxnSpPr>
        <p:spPr>
          <a:xfrm flipH="1" flipV="1">
            <a:off x="769772" y="3528581"/>
            <a:ext cx="2312" cy="63777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1" name="Straight Connector 100"/>
          <p:cNvCxnSpPr>
            <a:stCxn id="18" idx="0"/>
            <a:endCxn id="17" idx="4"/>
          </p:cNvCxnSpPr>
          <p:nvPr/>
        </p:nvCxnSpPr>
        <p:spPr>
          <a:xfrm flipV="1">
            <a:off x="769772" y="2784857"/>
            <a:ext cx="0" cy="637775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6" name="Straight Connector 10"/>
          <p:cNvCxnSpPr/>
          <p:nvPr/>
        </p:nvCxnSpPr>
        <p:spPr>
          <a:xfrm>
            <a:off x="4688114" y="5140958"/>
            <a:ext cx="6665686" cy="3108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7" name="Oval 28"/>
          <p:cNvSpPr/>
          <p:nvPr/>
        </p:nvSpPr>
        <p:spPr>
          <a:xfrm>
            <a:off x="716797" y="2678908"/>
            <a:ext cx="105949" cy="10594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29"/>
          <p:cNvSpPr/>
          <p:nvPr/>
        </p:nvSpPr>
        <p:spPr>
          <a:xfrm>
            <a:off x="716797" y="3422632"/>
            <a:ext cx="105949" cy="10594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30"/>
          <p:cNvSpPr/>
          <p:nvPr/>
        </p:nvSpPr>
        <p:spPr>
          <a:xfrm>
            <a:off x="719109" y="4166356"/>
            <a:ext cx="105949" cy="10594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35"/>
          <p:cNvCxnSpPr>
            <a:stCxn id="17" idx="6"/>
          </p:cNvCxnSpPr>
          <p:nvPr/>
        </p:nvCxnSpPr>
        <p:spPr>
          <a:xfrm flipV="1">
            <a:off x="822746" y="2730039"/>
            <a:ext cx="2295772" cy="1844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3" name="Straight Connector 38"/>
          <p:cNvCxnSpPr>
            <a:stCxn id="18" idx="6"/>
          </p:cNvCxnSpPr>
          <p:nvPr/>
        </p:nvCxnSpPr>
        <p:spPr>
          <a:xfrm flipV="1">
            <a:off x="822746" y="3471754"/>
            <a:ext cx="1593142" cy="3853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4" name="Straight Connector 40"/>
          <p:cNvCxnSpPr>
            <a:stCxn id="19" idx="6"/>
          </p:cNvCxnSpPr>
          <p:nvPr/>
        </p:nvCxnSpPr>
        <p:spPr>
          <a:xfrm flipV="1">
            <a:off x="825058" y="4217322"/>
            <a:ext cx="1025761" cy="2009"/>
          </a:xfrm>
          <a:prstGeom prst="lin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grpSp>
        <p:nvGrpSpPr>
          <p:cNvPr id="26" name="Group 105"/>
          <p:cNvGrpSpPr/>
          <p:nvPr/>
        </p:nvGrpSpPr>
        <p:grpSpPr>
          <a:xfrm>
            <a:off x="2363776" y="2393409"/>
            <a:ext cx="662708" cy="662708"/>
            <a:chOff x="3184634" y="1476531"/>
            <a:chExt cx="662708" cy="662708"/>
          </a:xfrm>
          <a:solidFill>
            <a:schemeClr val="bg1">
              <a:alpha val="20000"/>
            </a:schemeClr>
          </a:solidFill>
        </p:grpSpPr>
        <p:sp>
          <p:nvSpPr>
            <p:cNvPr id="27" name="Rounded Rectangle 49"/>
            <p:cNvSpPr/>
            <p:nvPr/>
          </p:nvSpPr>
          <p:spPr>
            <a:xfrm>
              <a:off x="3184634" y="1476531"/>
              <a:ext cx="662708" cy="66270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53"/>
            <p:cNvGrpSpPr/>
            <p:nvPr/>
          </p:nvGrpSpPr>
          <p:grpSpPr>
            <a:xfrm>
              <a:off x="3360404" y="1582435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29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0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1" name="Group 104"/>
          <p:cNvGrpSpPr/>
          <p:nvPr/>
        </p:nvGrpSpPr>
        <p:grpSpPr>
          <a:xfrm>
            <a:off x="1701068" y="3140400"/>
            <a:ext cx="662708" cy="662708"/>
            <a:chOff x="2521926" y="2223522"/>
            <a:chExt cx="662708" cy="662708"/>
          </a:xfrm>
          <a:solidFill>
            <a:schemeClr val="bg1">
              <a:alpha val="20000"/>
            </a:schemeClr>
          </a:solidFill>
        </p:grpSpPr>
        <p:sp>
          <p:nvSpPr>
            <p:cNvPr id="32" name="Rounded Rectangle 50"/>
            <p:cNvSpPr/>
            <p:nvPr/>
          </p:nvSpPr>
          <p:spPr>
            <a:xfrm>
              <a:off x="2521926" y="2223522"/>
              <a:ext cx="662708" cy="66270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utoShape 112"/>
            <p:cNvSpPr/>
            <p:nvPr/>
          </p:nvSpPr>
          <p:spPr bwMode="auto">
            <a:xfrm>
              <a:off x="2637800" y="2330328"/>
              <a:ext cx="464344" cy="46513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2" name="Rounded Rectangle 51"/>
          <p:cNvSpPr/>
          <p:nvPr/>
        </p:nvSpPr>
        <p:spPr>
          <a:xfrm>
            <a:off x="1041754" y="3880271"/>
            <a:ext cx="662708" cy="6627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65"/>
          <p:cNvSpPr txBox="1"/>
          <p:nvPr/>
        </p:nvSpPr>
        <p:spPr>
          <a:xfrm>
            <a:off x="3171172" y="2550033"/>
            <a:ext cx="195767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订单行命中数</a:t>
            </a:r>
            <a:endParaRPr 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67"/>
          <p:cNvSpPr txBox="1"/>
          <p:nvPr/>
        </p:nvSpPr>
        <p:spPr>
          <a:xfrm>
            <a:off x="2496076" y="3328176"/>
            <a:ext cx="195767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冷热度分布</a:t>
            </a:r>
            <a:endParaRPr 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69"/>
          <p:cNvSpPr txBox="1"/>
          <p:nvPr/>
        </p:nvSpPr>
        <p:spPr>
          <a:xfrm>
            <a:off x="1875704" y="4055487"/>
            <a:ext cx="195767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A60A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动行</a:t>
            </a:r>
            <a:r>
              <a:rPr lang="en-US" dirty="0">
                <a:solidFill>
                  <a:srgbClr val="A60A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dirty="0">
                <a:solidFill>
                  <a:srgbClr val="A60A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</a:p>
        </p:txBody>
      </p:sp>
      <p:sp>
        <p:nvSpPr>
          <p:cNvPr id="51" name="Rounded Rectangle 78"/>
          <p:cNvSpPr/>
          <p:nvPr/>
        </p:nvSpPr>
        <p:spPr>
          <a:xfrm>
            <a:off x="7824864" y="1867578"/>
            <a:ext cx="3528935" cy="220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79"/>
          <p:cNvSpPr/>
          <p:nvPr/>
        </p:nvSpPr>
        <p:spPr>
          <a:xfrm>
            <a:off x="7824863" y="2593520"/>
            <a:ext cx="3528935" cy="220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80"/>
          <p:cNvSpPr/>
          <p:nvPr/>
        </p:nvSpPr>
        <p:spPr>
          <a:xfrm>
            <a:off x="7824865" y="3323870"/>
            <a:ext cx="3528935" cy="220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81"/>
          <p:cNvSpPr/>
          <p:nvPr/>
        </p:nvSpPr>
        <p:spPr>
          <a:xfrm>
            <a:off x="7824862" y="4060451"/>
            <a:ext cx="3528935" cy="220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82"/>
          <p:cNvSpPr/>
          <p:nvPr/>
        </p:nvSpPr>
        <p:spPr>
          <a:xfrm>
            <a:off x="9850320" y="1876971"/>
            <a:ext cx="1503476" cy="21122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83"/>
          <p:cNvSpPr/>
          <p:nvPr/>
        </p:nvSpPr>
        <p:spPr>
          <a:xfrm>
            <a:off x="9370608" y="2590412"/>
            <a:ext cx="1983188" cy="2290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84"/>
          <p:cNvSpPr/>
          <p:nvPr/>
        </p:nvSpPr>
        <p:spPr>
          <a:xfrm>
            <a:off x="8875308" y="3329186"/>
            <a:ext cx="2478488" cy="21816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85"/>
          <p:cNvSpPr/>
          <p:nvPr/>
        </p:nvSpPr>
        <p:spPr>
          <a:xfrm>
            <a:off x="8068584" y="4060450"/>
            <a:ext cx="3285212" cy="2201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9" name="Rounded Rectangle 86"/>
          <p:cNvSpPr/>
          <p:nvPr/>
        </p:nvSpPr>
        <p:spPr>
          <a:xfrm>
            <a:off x="9515889" y="1454235"/>
            <a:ext cx="699154" cy="3055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40%</a:t>
            </a:r>
          </a:p>
        </p:txBody>
      </p:sp>
      <p:sp>
        <p:nvSpPr>
          <p:cNvPr id="60" name="Rounded Rectangle 87"/>
          <p:cNvSpPr/>
          <p:nvPr/>
        </p:nvSpPr>
        <p:spPr>
          <a:xfrm>
            <a:off x="9021031" y="2169974"/>
            <a:ext cx="699154" cy="3055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50%</a:t>
            </a:r>
          </a:p>
        </p:txBody>
      </p:sp>
      <p:sp>
        <p:nvSpPr>
          <p:cNvPr id="61" name="Rounded Rectangle 88"/>
          <p:cNvSpPr/>
          <p:nvPr/>
        </p:nvSpPr>
        <p:spPr>
          <a:xfrm>
            <a:off x="8525731" y="2887356"/>
            <a:ext cx="699154" cy="3055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70%</a:t>
            </a:r>
          </a:p>
        </p:txBody>
      </p:sp>
      <p:sp>
        <p:nvSpPr>
          <p:cNvPr id="62" name="Rounded Rectangle 89"/>
          <p:cNvSpPr/>
          <p:nvPr/>
        </p:nvSpPr>
        <p:spPr>
          <a:xfrm>
            <a:off x="7699009" y="3610271"/>
            <a:ext cx="699154" cy="3055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90%</a:t>
            </a:r>
          </a:p>
        </p:txBody>
      </p:sp>
      <p:grpSp>
        <p:nvGrpSpPr>
          <p:cNvPr id="63" name="Group 109"/>
          <p:cNvGrpSpPr/>
          <p:nvPr/>
        </p:nvGrpSpPr>
        <p:grpSpPr>
          <a:xfrm>
            <a:off x="5252180" y="3102422"/>
            <a:ext cx="2075248" cy="1851719"/>
            <a:chOff x="5252180" y="2937532"/>
            <a:chExt cx="2075248" cy="1851719"/>
          </a:xfrm>
        </p:grpSpPr>
        <p:sp>
          <p:nvSpPr>
            <p:cNvPr id="64" name="TextBox 91"/>
            <p:cNvSpPr txBox="1"/>
            <p:nvPr/>
          </p:nvSpPr>
          <p:spPr>
            <a:xfrm>
              <a:off x="5252180" y="4419919"/>
              <a:ext cx="2075248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定制订单分析算法</a:t>
              </a:r>
              <a:endParaRPr 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Box 93"/>
            <p:cNvSpPr txBox="1"/>
            <p:nvPr/>
          </p:nvSpPr>
          <p:spPr>
            <a:xfrm>
              <a:off x="5851223" y="2937532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订单池</a:t>
              </a: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Group 115"/>
          <p:cNvGrpSpPr/>
          <p:nvPr/>
        </p:nvGrpSpPr>
        <p:grpSpPr>
          <a:xfrm>
            <a:off x="11301349" y="1441034"/>
            <a:ext cx="109890" cy="3699925"/>
            <a:chOff x="11301349" y="1441034"/>
            <a:chExt cx="109890" cy="3699925"/>
          </a:xfrm>
          <a:solidFill>
            <a:schemeClr val="bg1"/>
          </a:solidFill>
        </p:grpSpPr>
        <p:cxnSp>
          <p:nvCxnSpPr>
            <p:cNvPr id="67" name="Straight Connector 16"/>
            <p:cNvCxnSpPr/>
            <p:nvPr/>
          </p:nvCxnSpPr>
          <p:spPr>
            <a:xfrm flipV="1">
              <a:off x="11353800" y="1536490"/>
              <a:ext cx="0" cy="3604469"/>
            </a:xfrm>
            <a:prstGeom prst="lin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68" name="Oval 103"/>
            <p:cNvSpPr/>
            <p:nvPr/>
          </p:nvSpPr>
          <p:spPr>
            <a:xfrm>
              <a:off x="11301349" y="1441034"/>
              <a:ext cx="109890" cy="109890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71381" y="5386432"/>
            <a:ext cx="9533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、通过算法对订单数据进行快速分析，可以大幅减轻人工操作订单波次合并作业量，从而降低成本；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、任务、区位、工位、出库时间分配更加合理，提高整体作业效率；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、工作量分配更加均衡。</a:t>
            </a:r>
          </a:p>
        </p:txBody>
      </p:sp>
      <p:grpSp>
        <p:nvGrpSpPr>
          <p:cNvPr id="71" name="Group 3"/>
          <p:cNvGrpSpPr/>
          <p:nvPr/>
        </p:nvGrpSpPr>
        <p:grpSpPr>
          <a:xfrm>
            <a:off x="5734565" y="2868440"/>
            <a:ext cx="1168266" cy="1054810"/>
            <a:chOff x="5368132" y="3540125"/>
            <a:chExt cx="465138" cy="435769"/>
          </a:xfrm>
          <a:solidFill>
            <a:schemeClr val="accent1">
              <a:lumMod val="75000"/>
            </a:schemeClr>
          </a:solidFill>
        </p:grpSpPr>
        <p:sp>
          <p:nvSpPr>
            <p:cNvPr id="72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3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4" name="Group 20"/>
          <p:cNvGrpSpPr/>
          <p:nvPr/>
        </p:nvGrpSpPr>
        <p:grpSpPr>
          <a:xfrm>
            <a:off x="1152963" y="3986154"/>
            <a:ext cx="464344" cy="464344"/>
            <a:chOff x="4427654" y="3049909"/>
            <a:chExt cx="464344" cy="464344"/>
          </a:xfrm>
          <a:solidFill>
            <a:schemeClr val="accent1">
              <a:lumMod val="75000"/>
            </a:schemeClr>
          </a:solidFill>
        </p:grpSpPr>
        <p:sp>
          <p:nvSpPr>
            <p:cNvPr id="75" name="AutoShape 123"/>
            <p:cNvSpPr/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124"/>
            <p:cNvSpPr/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7" name="AutoShape 125"/>
            <p:cNvSpPr/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8" name="AutoShape 83"/>
          <p:cNvSpPr/>
          <p:nvPr/>
        </p:nvSpPr>
        <p:spPr bwMode="auto">
          <a:xfrm rot="2297072">
            <a:off x="5138508" y="1642418"/>
            <a:ext cx="1080893" cy="719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 rot="2063192">
            <a:off x="5442653" y="17126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4604651" y="1472131"/>
            <a:ext cx="418777" cy="303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4887681" y="1327186"/>
            <a:ext cx="288620" cy="2071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4709886" y="984135"/>
            <a:ext cx="597073" cy="4408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2"/>
          <a:srcRect t="11895" b="25150"/>
          <a:stretch>
            <a:fillRect/>
          </a:stretch>
        </p:blipFill>
        <p:spPr>
          <a:xfrm>
            <a:off x="0" y="156754"/>
            <a:ext cx="1176630" cy="744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7" grpId="0" bldLvl="0" animBg="1"/>
      <p:bldP spid="18" grpId="0" bldLvl="0" animBg="1"/>
      <p:bldP spid="19" grpId="0" bldLvl="0" animBg="1"/>
      <p:bldP spid="47" grpId="0" bldLvl="0" animBg="1"/>
      <p:bldP spid="48" grpId="0" bldLvl="0" animBg="1"/>
      <p:bldP spid="49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504803" y="4222601"/>
            <a:ext cx="1545502" cy="2261231"/>
            <a:chOff x="9373548" y="3421305"/>
            <a:chExt cx="1920410" cy="2809760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9373551" y="3421305"/>
              <a:ext cx="1920406" cy="2798307"/>
            </a:xfrm>
            <a:custGeom>
              <a:avLst/>
              <a:gdLst>
                <a:gd name="connsiteX0" fmla="*/ 0 w 1920406"/>
                <a:gd name="connsiteY0" fmla="*/ 0 h 2798307"/>
                <a:gd name="connsiteX1" fmla="*/ 509003 w 1920406"/>
                <a:gd name="connsiteY1" fmla="*/ 0 h 2798307"/>
                <a:gd name="connsiteX2" fmla="*/ 509003 w 1920406"/>
                <a:gd name="connsiteY2" fmla="*/ 684739 h 2798307"/>
                <a:gd name="connsiteX3" fmla="*/ 1411403 w 1920406"/>
                <a:gd name="connsiteY3" fmla="*/ 684739 h 2798307"/>
                <a:gd name="connsiteX4" fmla="*/ 1411403 w 1920406"/>
                <a:gd name="connsiteY4" fmla="*/ 0 h 2798307"/>
                <a:gd name="connsiteX5" fmla="*/ 1920406 w 1920406"/>
                <a:gd name="connsiteY5" fmla="*/ 0 h 2798307"/>
                <a:gd name="connsiteX6" fmla="*/ 1920406 w 1920406"/>
                <a:gd name="connsiteY6" fmla="*/ 2798307 h 2798307"/>
                <a:gd name="connsiteX7" fmla="*/ 0 w 1920406"/>
                <a:gd name="connsiteY7" fmla="*/ 2798307 h 279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406" h="2798307">
                  <a:moveTo>
                    <a:pt x="0" y="0"/>
                  </a:moveTo>
                  <a:lnTo>
                    <a:pt x="509003" y="0"/>
                  </a:lnTo>
                  <a:lnTo>
                    <a:pt x="509003" y="684739"/>
                  </a:lnTo>
                  <a:lnTo>
                    <a:pt x="1411403" y="684739"/>
                  </a:lnTo>
                  <a:lnTo>
                    <a:pt x="1411403" y="0"/>
                  </a:lnTo>
                  <a:lnTo>
                    <a:pt x="1920406" y="0"/>
                  </a:lnTo>
                  <a:lnTo>
                    <a:pt x="1920406" y="2798307"/>
                  </a:lnTo>
                  <a:lnTo>
                    <a:pt x="0" y="2798307"/>
                  </a:lnTo>
                  <a:close/>
                </a:path>
              </a:pathLst>
            </a:custGeo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2" name="平行四边形 41"/>
            <p:cNvSpPr/>
            <p:nvPr/>
          </p:nvSpPr>
          <p:spPr>
            <a:xfrm rot="5400000">
              <a:off x="9449333" y="5336569"/>
              <a:ext cx="807261" cy="958826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3" name="平行四边形 42"/>
            <p:cNvSpPr/>
            <p:nvPr/>
          </p:nvSpPr>
          <p:spPr>
            <a:xfrm rot="5400000" flipV="1">
              <a:off x="10415767" y="5333727"/>
              <a:ext cx="794802" cy="961580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9373548" y="5632375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69" name="平行四边形 68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415529" y="3316667"/>
            <a:ext cx="1545501" cy="2256041"/>
            <a:chOff x="3725663" y="3713579"/>
            <a:chExt cx="1920409" cy="2803312"/>
          </a:xfrm>
        </p:grpSpPr>
        <p:grpSp>
          <p:nvGrpSpPr>
            <p:cNvPr id="8" name="组合 7"/>
            <p:cNvGrpSpPr/>
            <p:nvPr/>
          </p:nvGrpSpPr>
          <p:grpSpPr>
            <a:xfrm>
              <a:off x="3725665" y="3713579"/>
              <a:ext cx="1920407" cy="2798307"/>
              <a:chOff x="3725665" y="3713579"/>
              <a:chExt cx="1920407" cy="279830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>
              <a:xfrm>
                <a:off x="3725665" y="3713579"/>
                <a:ext cx="1920406" cy="2798307"/>
              </a:xfrm>
              <a:custGeom>
                <a:avLst/>
                <a:gdLst>
                  <a:gd name="connsiteX0" fmla="*/ 0 w 1920406"/>
                  <a:gd name="connsiteY0" fmla="*/ 0 h 2798307"/>
                  <a:gd name="connsiteX1" fmla="*/ 509003 w 1920406"/>
                  <a:gd name="connsiteY1" fmla="*/ 0 h 2798307"/>
                  <a:gd name="connsiteX2" fmla="*/ 509003 w 1920406"/>
                  <a:gd name="connsiteY2" fmla="*/ 684739 h 2798307"/>
                  <a:gd name="connsiteX3" fmla="*/ 1411403 w 1920406"/>
                  <a:gd name="connsiteY3" fmla="*/ 684739 h 2798307"/>
                  <a:gd name="connsiteX4" fmla="*/ 1411403 w 1920406"/>
                  <a:gd name="connsiteY4" fmla="*/ 0 h 2798307"/>
                  <a:gd name="connsiteX5" fmla="*/ 1920406 w 1920406"/>
                  <a:gd name="connsiteY5" fmla="*/ 0 h 2798307"/>
                  <a:gd name="connsiteX6" fmla="*/ 1920406 w 1920406"/>
                  <a:gd name="connsiteY6" fmla="*/ 2798307 h 2798307"/>
                  <a:gd name="connsiteX7" fmla="*/ 0 w 1920406"/>
                  <a:gd name="connsiteY7" fmla="*/ 2798307 h 279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0406" h="2798307">
                    <a:moveTo>
                      <a:pt x="0" y="0"/>
                    </a:moveTo>
                    <a:lnTo>
                      <a:pt x="509003" y="0"/>
                    </a:lnTo>
                    <a:lnTo>
                      <a:pt x="509003" y="684739"/>
                    </a:lnTo>
                    <a:lnTo>
                      <a:pt x="1411403" y="684739"/>
                    </a:lnTo>
                    <a:lnTo>
                      <a:pt x="1411403" y="0"/>
                    </a:lnTo>
                    <a:lnTo>
                      <a:pt x="1920406" y="0"/>
                    </a:lnTo>
                    <a:lnTo>
                      <a:pt x="1920406" y="2798307"/>
                    </a:lnTo>
                    <a:lnTo>
                      <a:pt x="0" y="2798307"/>
                    </a:lnTo>
                    <a:close/>
                  </a:path>
                </a:pathLst>
              </a:custGeom>
              <a:effectLst>
                <a:outerShdw blurRad="50800" dist="25400" dir="2700000" algn="t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26" name="平行四边形 25"/>
              <p:cNvSpPr/>
              <p:nvPr/>
            </p:nvSpPr>
            <p:spPr>
              <a:xfrm rot="5400000">
                <a:off x="3801447" y="5628843"/>
                <a:ext cx="807261" cy="958826"/>
              </a:xfrm>
              <a:prstGeom prst="parallelogram">
                <a:avLst>
                  <a:gd name="adj" fmla="val 6169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 rot="5400000" flipV="1">
                <a:off x="4767881" y="5626001"/>
                <a:ext cx="794802" cy="961580"/>
              </a:xfrm>
              <a:prstGeom prst="parallelogram">
                <a:avLst>
                  <a:gd name="adj" fmla="val 61694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725663" y="5918201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50" name="平行四边形 49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47702" y="3288208"/>
            <a:ext cx="1545503" cy="2255109"/>
            <a:chOff x="893401" y="3429000"/>
            <a:chExt cx="1920411" cy="280215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893405" y="3429000"/>
              <a:ext cx="1920406" cy="2798307"/>
            </a:xfrm>
            <a:custGeom>
              <a:avLst/>
              <a:gdLst>
                <a:gd name="connsiteX0" fmla="*/ 0 w 1920406"/>
                <a:gd name="connsiteY0" fmla="*/ 0 h 2798307"/>
                <a:gd name="connsiteX1" fmla="*/ 509003 w 1920406"/>
                <a:gd name="connsiteY1" fmla="*/ 0 h 2798307"/>
                <a:gd name="connsiteX2" fmla="*/ 509003 w 1920406"/>
                <a:gd name="connsiteY2" fmla="*/ 684739 h 2798307"/>
                <a:gd name="connsiteX3" fmla="*/ 1411403 w 1920406"/>
                <a:gd name="connsiteY3" fmla="*/ 684739 h 2798307"/>
                <a:gd name="connsiteX4" fmla="*/ 1411403 w 1920406"/>
                <a:gd name="connsiteY4" fmla="*/ 0 h 2798307"/>
                <a:gd name="connsiteX5" fmla="*/ 1920406 w 1920406"/>
                <a:gd name="connsiteY5" fmla="*/ 0 h 2798307"/>
                <a:gd name="connsiteX6" fmla="*/ 1920406 w 1920406"/>
                <a:gd name="connsiteY6" fmla="*/ 2798307 h 2798307"/>
                <a:gd name="connsiteX7" fmla="*/ 0 w 1920406"/>
                <a:gd name="connsiteY7" fmla="*/ 2798307 h 279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406" h="2798307">
                  <a:moveTo>
                    <a:pt x="0" y="0"/>
                  </a:moveTo>
                  <a:lnTo>
                    <a:pt x="509003" y="0"/>
                  </a:lnTo>
                  <a:lnTo>
                    <a:pt x="509003" y="684739"/>
                  </a:lnTo>
                  <a:lnTo>
                    <a:pt x="1411403" y="684739"/>
                  </a:lnTo>
                  <a:lnTo>
                    <a:pt x="1411403" y="0"/>
                  </a:lnTo>
                  <a:lnTo>
                    <a:pt x="1920406" y="0"/>
                  </a:lnTo>
                  <a:lnTo>
                    <a:pt x="1920406" y="2798307"/>
                  </a:lnTo>
                  <a:lnTo>
                    <a:pt x="0" y="2798307"/>
                  </a:lnTo>
                  <a:close/>
                </a:path>
              </a:pathLst>
            </a:custGeo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" name="平行四边形 2"/>
            <p:cNvSpPr/>
            <p:nvPr/>
          </p:nvSpPr>
          <p:spPr>
            <a:xfrm rot="5400000">
              <a:off x="969187" y="5344264"/>
              <a:ext cx="807261" cy="958826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平行四边形 19"/>
            <p:cNvSpPr/>
            <p:nvPr/>
          </p:nvSpPr>
          <p:spPr>
            <a:xfrm rot="5400000" flipV="1">
              <a:off x="1935621" y="5341422"/>
              <a:ext cx="794802" cy="961580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93401" y="5632464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66" name="平行四边形 65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7" name="直角三角形 5"/>
          <p:cNvSpPr/>
          <p:nvPr/>
        </p:nvSpPr>
        <p:spPr>
          <a:xfrm flipH="1">
            <a:off x="6095999" y="1328738"/>
            <a:ext cx="6110290" cy="1557341"/>
          </a:xfrm>
          <a:custGeom>
            <a:avLst/>
            <a:gdLst>
              <a:gd name="connsiteX0" fmla="*/ 0 w 6096001"/>
              <a:gd name="connsiteY0" fmla="*/ 1557341 h 1557341"/>
              <a:gd name="connsiteX1" fmla="*/ 0 w 6096001"/>
              <a:gd name="connsiteY1" fmla="*/ 0 h 1557341"/>
              <a:gd name="connsiteX2" fmla="*/ 6096001 w 6096001"/>
              <a:gd name="connsiteY2" fmla="*/ 1557341 h 1557341"/>
              <a:gd name="connsiteX3" fmla="*/ 0 w 6096001"/>
              <a:gd name="connsiteY3" fmla="*/ 1557341 h 1557341"/>
              <a:gd name="connsiteX0-1" fmla="*/ 0 w 6110289"/>
              <a:gd name="connsiteY0-2" fmla="*/ 1042991 h 1557341"/>
              <a:gd name="connsiteX1-3" fmla="*/ 14288 w 6110289"/>
              <a:gd name="connsiteY1-4" fmla="*/ 0 h 1557341"/>
              <a:gd name="connsiteX2-5" fmla="*/ 6110289 w 6110289"/>
              <a:gd name="connsiteY2-6" fmla="*/ 1557341 h 1557341"/>
              <a:gd name="connsiteX3-7" fmla="*/ 0 w 6110289"/>
              <a:gd name="connsiteY3-8" fmla="*/ 1042991 h 15573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110289" h="1557341">
                <a:moveTo>
                  <a:pt x="0" y="1042991"/>
                </a:moveTo>
                <a:lnTo>
                  <a:pt x="14288" y="0"/>
                </a:lnTo>
                <a:lnTo>
                  <a:pt x="6110289" y="1557341"/>
                </a:lnTo>
                <a:lnTo>
                  <a:pt x="0" y="104299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-14289" y="1328738"/>
            <a:ext cx="6110289" cy="1557341"/>
          </a:xfrm>
          <a:custGeom>
            <a:avLst/>
            <a:gdLst>
              <a:gd name="connsiteX0" fmla="*/ 0 w 6096001"/>
              <a:gd name="connsiteY0" fmla="*/ 1557341 h 1557341"/>
              <a:gd name="connsiteX1" fmla="*/ 0 w 6096001"/>
              <a:gd name="connsiteY1" fmla="*/ 0 h 1557341"/>
              <a:gd name="connsiteX2" fmla="*/ 6096001 w 6096001"/>
              <a:gd name="connsiteY2" fmla="*/ 1557341 h 1557341"/>
              <a:gd name="connsiteX3" fmla="*/ 0 w 6096001"/>
              <a:gd name="connsiteY3" fmla="*/ 1557341 h 1557341"/>
              <a:gd name="connsiteX0-1" fmla="*/ 0 w 6110289"/>
              <a:gd name="connsiteY0-2" fmla="*/ 1042991 h 1557341"/>
              <a:gd name="connsiteX1-3" fmla="*/ 14288 w 6110289"/>
              <a:gd name="connsiteY1-4" fmla="*/ 0 h 1557341"/>
              <a:gd name="connsiteX2-5" fmla="*/ 6110289 w 6110289"/>
              <a:gd name="connsiteY2-6" fmla="*/ 1557341 h 1557341"/>
              <a:gd name="connsiteX3-7" fmla="*/ 0 w 6110289"/>
              <a:gd name="connsiteY3-8" fmla="*/ 1042991 h 15573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110289" h="1557341">
                <a:moveTo>
                  <a:pt x="0" y="1042991"/>
                </a:moveTo>
                <a:lnTo>
                  <a:pt x="14288" y="0"/>
                </a:lnTo>
                <a:lnTo>
                  <a:pt x="6110289" y="1557341"/>
                </a:lnTo>
                <a:lnTo>
                  <a:pt x="0" y="104299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6" b="50372"/>
          <a:stretch>
            <a:fillRect/>
          </a:stretch>
        </p:blipFill>
        <p:spPr>
          <a:xfrm>
            <a:off x="-14289" y="-15389"/>
            <a:ext cx="12206289" cy="2992402"/>
          </a:xfrm>
          <a:custGeom>
            <a:avLst/>
            <a:gdLst>
              <a:gd name="connsiteX0" fmla="*/ 0 w 12191999"/>
              <a:gd name="connsiteY0" fmla="*/ 0 h 2949229"/>
              <a:gd name="connsiteX1" fmla="*/ 12191999 w 12191999"/>
              <a:gd name="connsiteY1" fmla="*/ 0 h 2949229"/>
              <a:gd name="connsiteX2" fmla="*/ 12191999 w 12191999"/>
              <a:gd name="connsiteY2" fmla="*/ 1643139 h 2949229"/>
              <a:gd name="connsiteX3" fmla="*/ 6096000 w 12191999"/>
              <a:gd name="connsiteY3" fmla="*/ 2949229 h 2949229"/>
              <a:gd name="connsiteX4" fmla="*/ 0 w 12191999"/>
              <a:gd name="connsiteY4" fmla="*/ 1643139 h 29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949229">
                <a:moveTo>
                  <a:pt x="0" y="0"/>
                </a:moveTo>
                <a:lnTo>
                  <a:pt x="12191999" y="0"/>
                </a:lnTo>
                <a:lnTo>
                  <a:pt x="12191999" y="1643139"/>
                </a:lnTo>
                <a:lnTo>
                  <a:pt x="6096000" y="2949229"/>
                </a:lnTo>
                <a:lnTo>
                  <a:pt x="0" y="16431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882570" y="928730"/>
            <a:ext cx="4426859" cy="1323439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314453"/>
            <a:ext cx="6096000" cy="13001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095998" y="1328738"/>
            <a:ext cx="6096001" cy="12847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直角三角形 5"/>
          <p:cNvSpPr/>
          <p:nvPr/>
        </p:nvSpPr>
        <p:spPr>
          <a:xfrm>
            <a:off x="-14288" y="1798543"/>
            <a:ext cx="2470924" cy="560581"/>
          </a:xfrm>
          <a:custGeom>
            <a:avLst/>
            <a:gdLst>
              <a:gd name="connsiteX0" fmla="*/ 0 w 6096001"/>
              <a:gd name="connsiteY0" fmla="*/ 1557341 h 1557341"/>
              <a:gd name="connsiteX1" fmla="*/ 0 w 6096001"/>
              <a:gd name="connsiteY1" fmla="*/ 0 h 1557341"/>
              <a:gd name="connsiteX2" fmla="*/ 6096001 w 6096001"/>
              <a:gd name="connsiteY2" fmla="*/ 1557341 h 1557341"/>
              <a:gd name="connsiteX3" fmla="*/ 0 w 6096001"/>
              <a:gd name="connsiteY3" fmla="*/ 1557341 h 1557341"/>
              <a:gd name="connsiteX0-1" fmla="*/ 0 w 6110289"/>
              <a:gd name="connsiteY0-2" fmla="*/ 1042991 h 1557341"/>
              <a:gd name="connsiteX1-3" fmla="*/ 14288 w 6110289"/>
              <a:gd name="connsiteY1-4" fmla="*/ 0 h 1557341"/>
              <a:gd name="connsiteX2-5" fmla="*/ 6110289 w 6110289"/>
              <a:gd name="connsiteY2-6" fmla="*/ 1557341 h 1557341"/>
              <a:gd name="connsiteX3-7" fmla="*/ 0 w 6110289"/>
              <a:gd name="connsiteY3-8" fmla="*/ 1042991 h 1557341"/>
              <a:gd name="connsiteX0-9" fmla="*/ 0 w 6864433"/>
              <a:gd name="connsiteY0-10" fmla="*/ 1042991 h 1557341"/>
              <a:gd name="connsiteX1-11" fmla="*/ 14288 w 6864433"/>
              <a:gd name="connsiteY1-12" fmla="*/ 0 h 1557341"/>
              <a:gd name="connsiteX2-13" fmla="*/ 6864433 w 6864433"/>
              <a:gd name="connsiteY2-14" fmla="*/ 1557341 h 1557341"/>
              <a:gd name="connsiteX3-15" fmla="*/ 0 w 6864433"/>
              <a:gd name="connsiteY3-16" fmla="*/ 1042991 h 15573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4433" h="1557341">
                <a:moveTo>
                  <a:pt x="0" y="1042991"/>
                </a:moveTo>
                <a:lnTo>
                  <a:pt x="14288" y="0"/>
                </a:lnTo>
                <a:lnTo>
                  <a:pt x="6864433" y="1557341"/>
                </a:lnTo>
                <a:lnTo>
                  <a:pt x="0" y="10429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5"/>
          <p:cNvSpPr/>
          <p:nvPr/>
        </p:nvSpPr>
        <p:spPr>
          <a:xfrm flipH="1">
            <a:off x="9728445" y="1795301"/>
            <a:ext cx="2485214" cy="563823"/>
          </a:xfrm>
          <a:custGeom>
            <a:avLst/>
            <a:gdLst>
              <a:gd name="connsiteX0" fmla="*/ 0 w 6096001"/>
              <a:gd name="connsiteY0" fmla="*/ 1557341 h 1557341"/>
              <a:gd name="connsiteX1" fmla="*/ 0 w 6096001"/>
              <a:gd name="connsiteY1" fmla="*/ 0 h 1557341"/>
              <a:gd name="connsiteX2" fmla="*/ 6096001 w 6096001"/>
              <a:gd name="connsiteY2" fmla="*/ 1557341 h 1557341"/>
              <a:gd name="connsiteX3" fmla="*/ 0 w 6096001"/>
              <a:gd name="connsiteY3" fmla="*/ 1557341 h 1557341"/>
              <a:gd name="connsiteX0-1" fmla="*/ 0 w 6110289"/>
              <a:gd name="connsiteY0-2" fmla="*/ 1042991 h 1557341"/>
              <a:gd name="connsiteX1-3" fmla="*/ 14288 w 6110289"/>
              <a:gd name="connsiteY1-4" fmla="*/ 0 h 1557341"/>
              <a:gd name="connsiteX2-5" fmla="*/ 6110289 w 6110289"/>
              <a:gd name="connsiteY2-6" fmla="*/ 1557341 h 1557341"/>
              <a:gd name="connsiteX3-7" fmla="*/ 0 w 6110289"/>
              <a:gd name="connsiteY3-8" fmla="*/ 1042991 h 1557341"/>
              <a:gd name="connsiteX0-9" fmla="*/ 0 w 6864433"/>
              <a:gd name="connsiteY0-10" fmla="*/ 1042991 h 1557341"/>
              <a:gd name="connsiteX1-11" fmla="*/ 14288 w 6864433"/>
              <a:gd name="connsiteY1-12" fmla="*/ 0 h 1557341"/>
              <a:gd name="connsiteX2-13" fmla="*/ 6864433 w 6864433"/>
              <a:gd name="connsiteY2-14" fmla="*/ 1557341 h 1557341"/>
              <a:gd name="connsiteX3-15" fmla="*/ 0 w 6864433"/>
              <a:gd name="connsiteY3-16" fmla="*/ 1042991 h 15573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64433" h="1557341">
                <a:moveTo>
                  <a:pt x="0" y="1042991"/>
                </a:moveTo>
                <a:lnTo>
                  <a:pt x="14288" y="0"/>
                </a:lnTo>
                <a:lnTo>
                  <a:pt x="6864433" y="1557341"/>
                </a:lnTo>
                <a:lnTo>
                  <a:pt x="0" y="10429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"/>
          <p:cNvSpPr/>
          <p:nvPr/>
        </p:nvSpPr>
        <p:spPr>
          <a:xfrm flipV="1">
            <a:off x="3295878" y="0"/>
            <a:ext cx="5600244" cy="812800"/>
          </a:xfrm>
          <a:custGeom>
            <a:avLst/>
            <a:gdLst>
              <a:gd name="connsiteX0" fmla="*/ 0 w 4404575"/>
              <a:gd name="connsiteY0" fmla="*/ 2253803 h 2253803"/>
              <a:gd name="connsiteX1" fmla="*/ 2202288 w 4404575"/>
              <a:gd name="connsiteY1" fmla="*/ 0 h 2253803"/>
              <a:gd name="connsiteX2" fmla="*/ 4404575 w 4404575"/>
              <a:gd name="connsiteY2" fmla="*/ 2253803 h 2253803"/>
              <a:gd name="connsiteX3" fmla="*/ 0 w 4404575"/>
              <a:gd name="connsiteY3" fmla="*/ 2253803 h 2253803"/>
              <a:gd name="connsiteX0-1" fmla="*/ 0 w 4404575"/>
              <a:gd name="connsiteY0-2" fmla="*/ 1815921 h 1815921"/>
              <a:gd name="connsiteX1-3" fmla="*/ 1455314 w 4404575"/>
              <a:gd name="connsiteY1-4" fmla="*/ 0 h 1815921"/>
              <a:gd name="connsiteX2-5" fmla="*/ 4404575 w 4404575"/>
              <a:gd name="connsiteY2-6" fmla="*/ 1815921 h 1815921"/>
              <a:gd name="connsiteX3-7" fmla="*/ 0 w 4404575"/>
              <a:gd name="connsiteY3-8" fmla="*/ 1815921 h 1815921"/>
              <a:gd name="connsiteX0-9" fmla="*/ 0 w 4404575"/>
              <a:gd name="connsiteY0-10" fmla="*/ 1854558 h 1854558"/>
              <a:gd name="connsiteX1-11" fmla="*/ 1519709 w 4404575"/>
              <a:gd name="connsiteY1-12" fmla="*/ 0 h 1854558"/>
              <a:gd name="connsiteX2-13" fmla="*/ 4404575 w 4404575"/>
              <a:gd name="connsiteY2-14" fmla="*/ 1854558 h 1854558"/>
              <a:gd name="connsiteX3-15" fmla="*/ 0 w 4404575"/>
              <a:gd name="connsiteY3-16" fmla="*/ 1854558 h 1854558"/>
              <a:gd name="connsiteX0-17" fmla="*/ 0 w 4404575"/>
              <a:gd name="connsiteY0-18" fmla="*/ 1326524 h 1326524"/>
              <a:gd name="connsiteX1-19" fmla="*/ 2318202 w 4404575"/>
              <a:gd name="connsiteY1-20" fmla="*/ 0 h 1326524"/>
              <a:gd name="connsiteX2-21" fmla="*/ 4404575 w 4404575"/>
              <a:gd name="connsiteY2-22" fmla="*/ 1326524 h 1326524"/>
              <a:gd name="connsiteX3-23" fmla="*/ 0 w 4404575"/>
              <a:gd name="connsiteY3-24" fmla="*/ 1326524 h 1326524"/>
              <a:gd name="connsiteX0-25" fmla="*/ 0 w 4404575"/>
              <a:gd name="connsiteY0-26" fmla="*/ 1275009 h 1275009"/>
              <a:gd name="connsiteX1-27" fmla="*/ 2369721 w 4404575"/>
              <a:gd name="connsiteY1-28" fmla="*/ 0 h 1275009"/>
              <a:gd name="connsiteX2-29" fmla="*/ 4404575 w 4404575"/>
              <a:gd name="connsiteY2-30" fmla="*/ 1275009 h 1275009"/>
              <a:gd name="connsiteX3-31" fmla="*/ 0 w 4404575"/>
              <a:gd name="connsiteY3-32" fmla="*/ 1275009 h 1275009"/>
              <a:gd name="connsiteX0-33" fmla="*/ 0 w 4404575"/>
              <a:gd name="connsiteY0-34" fmla="*/ 1266753 h 1266753"/>
              <a:gd name="connsiteX1-35" fmla="*/ 2278905 w 4404575"/>
              <a:gd name="connsiteY1-36" fmla="*/ 0 h 1266753"/>
              <a:gd name="connsiteX2-37" fmla="*/ 4404575 w 4404575"/>
              <a:gd name="connsiteY2-38" fmla="*/ 1266753 h 1266753"/>
              <a:gd name="connsiteX3-39" fmla="*/ 0 w 4404575"/>
              <a:gd name="connsiteY3-40" fmla="*/ 1266753 h 1266753"/>
              <a:gd name="connsiteX0-41" fmla="*/ 0 w 4404575"/>
              <a:gd name="connsiteY0-42" fmla="*/ 1266753 h 1266753"/>
              <a:gd name="connsiteX1-43" fmla="*/ 2229370 w 4404575"/>
              <a:gd name="connsiteY1-44" fmla="*/ 0 h 1266753"/>
              <a:gd name="connsiteX2-45" fmla="*/ 4404575 w 4404575"/>
              <a:gd name="connsiteY2-46" fmla="*/ 1266753 h 1266753"/>
              <a:gd name="connsiteX3-47" fmla="*/ 0 w 4404575"/>
              <a:gd name="connsiteY3-48" fmla="*/ 1266753 h 12667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404575" h="1266753">
                <a:moveTo>
                  <a:pt x="0" y="1266753"/>
                </a:moveTo>
                <a:lnTo>
                  <a:pt x="2229370" y="0"/>
                </a:lnTo>
                <a:lnTo>
                  <a:pt x="4404575" y="1266753"/>
                </a:lnTo>
                <a:lnTo>
                  <a:pt x="0" y="126675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64405" y="4078080"/>
            <a:ext cx="1372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盈智科技公司简介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485078" y="4160857"/>
            <a:ext cx="138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整体方案设计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507364" y="4855298"/>
            <a:ext cx="145276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软件系统功能介绍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-96120" y="6227307"/>
            <a:ext cx="1498528" cy="698575"/>
            <a:chOff x="-96120" y="6227307"/>
            <a:chExt cx="1498528" cy="698575"/>
          </a:xfrm>
        </p:grpSpPr>
        <p:sp>
          <p:nvSpPr>
            <p:cNvPr id="4" name="直角三角形 3"/>
            <p:cNvSpPr/>
            <p:nvPr/>
          </p:nvSpPr>
          <p:spPr>
            <a:xfrm>
              <a:off x="0" y="6227307"/>
              <a:ext cx="1402408" cy="63069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-96120" y="6387192"/>
              <a:ext cx="1197833" cy="53869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0743281" y="6227307"/>
            <a:ext cx="1608789" cy="789263"/>
            <a:chOff x="10743281" y="6227307"/>
            <a:chExt cx="1608789" cy="789263"/>
          </a:xfrm>
        </p:grpSpPr>
        <p:sp>
          <p:nvSpPr>
            <p:cNvPr id="49" name="直角三角形 48"/>
            <p:cNvSpPr/>
            <p:nvPr/>
          </p:nvSpPr>
          <p:spPr>
            <a:xfrm flipH="1">
              <a:off x="10743281" y="6227307"/>
              <a:ext cx="1466955" cy="63069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 flipV="1">
              <a:off x="10818448" y="6357215"/>
              <a:ext cx="1533622" cy="659355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l="21347" t="14013" r="21207" b="27702"/>
          <a:stretch>
            <a:fillRect/>
          </a:stretch>
        </p:blipFill>
        <p:spPr>
          <a:xfrm>
            <a:off x="914200" y="2872325"/>
            <a:ext cx="913211" cy="10373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18443" t="12544" r="16223" b="21557"/>
          <a:stretch>
            <a:fillRect/>
          </a:stretch>
        </p:blipFill>
        <p:spPr>
          <a:xfrm>
            <a:off x="2666081" y="2820317"/>
            <a:ext cx="1134737" cy="11898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/>
          <a:srcRect l="20710" t="12961" r="11114" b="24191"/>
          <a:stretch>
            <a:fillRect/>
          </a:stretch>
        </p:blipFill>
        <p:spPr>
          <a:xfrm>
            <a:off x="4759287" y="3712683"/>
            <a:ext cx="1200838" cy="1134739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6384889" y="4247163"/>
            <a:ext cx="1545502" cy="2261231"/>
            <a:chOff x="9373548" y="3421305"/>
            <a:chExt cx="1920410" cy="2809760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9373551" y="3421305"/>
              <a:ext cx="1920406" cy="2798307"/>
            </a:xfrm>
            <a:custGeom>
              <a:avLst/>
              <a:gdLst>
                <a:gd name="connsiteX0" fmla="*/ 0 w 1920406"/>
                <a:gd name="connsiteY0" fmla="*/ 0 h 2798307"/>
                <a:gd name="connsiteX1" fmla="*/ 509003 w 1920406"/>
                <a:gd name="connsiteY1" fmla="*/ 0 h 2798307"/>
                <a:gd name="connsiteX2" fmla="*/ 509003 w 1920406"/>
                <a:gd name="connsiteY2" fmla="*/ 684739 h 2798307"/>
                <a:gd name="connsiteX3" fmla="*/ 1411403 w 1920406"/>
                <a:gd name="connsiteY3" fmla="*/ 684739 h 2798307"/>
                <a:gd name="connsiteX4" fmla="*/ 1411403 w 1920406"/>
                <a:gd name="connsiteY4" fmla="*/ 0 h 2798307"/>
                <a:gd name="connsiteX5" fmla="*/ 1920406 w 1920406"/>
                <a:gd name="connsiteY5" fmla="*/ 0 h 2798307"/>
                <a:gd name="connsiteX6" fmla="*/ 1920406 w 1920406"/>
                <a:gd name="connsiteY6" fmla="*/ 2798307 h 2798307"/>
                <a:gd name="connsiteX7" fmla="*/ 0 w 1920406"/>
                <a:gd name="connsiteY7" fmla="*/ 2798307 h 279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406" h="2798307">
                  <a:moveTo>
                    <a:pt x="0" y="0"/>
                  </a:moveTo>
                  <a:lnTo>
                    <a:pt x="509003" y="0"/>
                  </a:lnTo>
                  <a:lnTo>
                    <a:pt x="509003" y="684739"/>
                  </a:lnTo>
                  <a:lnTo>
                    <a:pt x="1411403" y="684739"/>
                  </a:lnTo>
                  <a:lnTo>
                    <a:pt x="1411403" y="0"/>
                  </a:lnTo>
                  <a:lnTo>
                    <a:pt x="1920406" y="0"/>
                  </a:lnTo>
                  <a:lnTo>
                    <a:pt x="1920406" y="2798307"/>
                  </a:lnTo>
                  <a:lnTo>
                    <a:pt x="0" y="2798307"/>
                  </a:lnTo>
                  <a:close/>
                </a:path>
              </a:pathLst>
            </a:custGeo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59" name="平行四边形 58"/>
            <p:cNvSpPr/>
            <p:nvPr/>
          </p:nvSpPr>
          <p:spPr>
            <a:xfrm rot="5400000">
              <a:off x="9449333" y="5336569"/>
              <a:ext cx="807261" cy="958826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0" name="平行四边形 59"/>
            <p:cNvSpPr/>
            <p:nvPr/>
          </p:nvSpPr>
          <p:spPr>
            <a:xfrm rot="5400000" flipV="1">
              <a:off x="10415767" y="5333727"/>
              <a:ext cx="794802" cy="961580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373548" y="5632375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63" name="平行四边形 62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71" name="文本框 70"/>
          <p:cNvSpPr txBox="1"/>
          <p:nvPr/>
        </p:nvSpPr>
        <p:spPr>
          <a:xfrm>
            <a:off x="6468241" y="4988947"/>
            <a:ext cx="137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设备清单及介绍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8370574" y="3408521"/>
            <a:ext cx="1545502" cy="2261231"/>
            <a:chOff x="9373548" y="3421305"/>
            <a:chExt cx="1920410" cy="2809760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9373551" y="3421305"/>
              <a:ext cx="1920406" cy="2798307"/>
            </a:xfrm>
            <a:custGeom>
              <a:avLst/>
              <a:gdLst>
                <a:gd name="connsiteX0" fmla="*/ 0 w 1920406"/>
                <a:gd name="connsiteY0" fmla="*/ 0 h 2798307"/>
                <a:gd name="connsiteX1" fmla="*/ 509003 w 1920406"/>
                <a:gd name="connsiteY1" fmla="*/ 0 h 2798307"/>
                <a:gd name="connsiteX2" fmla="*/ 509003 w 1920406"/>
                <a:gd name="connsiteY2" fmla="*/ 684739 h 2798307"/>
                <a:gd name="connsiteX3" fmla="*/ 1411403 w 1920406"/>
                <a:gd name="connsiteY3" fmla="*/ 684739 h 2798307"/>
                <a:gd name="connsiteX4" fmla="*/ 1411403 w 1920406"/>
                <a:gd name="connsiteY4" fmla="*/ 0 h 2798307"/>
                <a:gd name="connsiteX5" fmla="*/ 1920406 w 1920406"/>
                <a:gd name="connsiteY5" fmla="*/ 0 h 2798307"/>
                <a:gd name="connsiteX6" fmla="*/ 1920406 w 1920406"/>
                <a:gd name="connsiteY6" fmla="*/ 2798307 h 2798307"/>
                <a:gd name="connsiteX7" fmla="*/ 0 w 1920406"/>
                <a:gd name="connsiteY7" fmla="*/ 2798307 h 279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406" h="2798307">
                  <a:moveTo>
                    <a:pt x="0" y="0"/>
                  </a:moveTo>
                  <a:lnTo>
                    <a:pt x="509003" y="0"/>
                  </a:lnTo>
                  <a:lnTo>
                    <a:pt x="509003" y="684739"/>
                  </a:lnTo>
                  <a:lnTo>
                    <a:pt x="1411403" y="684739"/>
                  </a:lnTo>
                  <a:lnTo>
                    <a:pt x="1411403" y="0"/>
                  </a:lnTo>
                  <a:lnTo>
                    <a:pt x="1920406" y="0"/>
                  </a:lnTo>
                  <a:lnTo>
                    <a:pt x="1920406" y="2798307"/>
                  </a:lnTo>
                  <a:lnTo>
                    <a:pt x="0" y="2798307"/>
                  </a:lnTo>
                  <a:close/>
                </a:path>
              </a:pathLst>
            </a:custGeo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75" name="平行四边形 74"/>
            <p:cNvSpPr/>
            <p:nvPr/>
          </p:nvSpPr>
          <p:spPr>
            <a:xfrm rot="5400000">
              <a:off x="9449333" y="5336569"/>
              <a:ext cx="807261" cy="958826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6" name="平行四边形 75"/>
            <p:cNvSpPr/>
            <p:nvPr/>
          </p:nvSpPr>
          <p:spPr>
            <a:xfrm rot="5400000" flipV="1">
              <a:off x="10415767" y="5333727"/>
              <a:ext cx="794802" cy="961580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9373548" y="5632375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78" name="平行四边形 77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平行四边形 78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0" name="文本框 79"/>
          <p:cNvSpPr txBox="1"/>
          <p:nvPr/>
        </p:nvSpPr>
        <p:spPr>
          <a:xfrm>
            <a:off x="8418471" y="4147412"/>
            <a:ext cx="1465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项目管理及实施计划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10204964" y="3408521"/>
            <a:ext cx="1545502" cy="2261231"/>
            <a:chOff x="9373548" y="3421305"/>
            <a:chExt cx="1920410" cy="2809760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9373551" y="3421305"/>
              <a:ext cx="1920406" cy="2798307"/>
            </a:xfrm>
            <a:custGeom>
              <a:avLst/>
              <a:gdLst>
                <a:gd name="connsiteX0" fmla="*/ 0 w 1920406"/>
                <a:gd name="connsiteY0" fmla="*/ 0 h 2798307"/>
                <a:gd name="connsiteX1" fmla="*/ 509003 w 1920406"/>
                <a:gd name="connsiteY1" fmla="*/ 0 h 2798307"/>
                <a:gd name="connsiteX2" fmla="*/ 509003 w 1920406"/>
                <a:gd name="connsiteY2" fmla="*/ 684739 h 2798307"/>
                <a:gd name="connsiteX3" fmla="*/ 1411403 w 1920406"/>
                <a:gd name="connsiteY3" fmla="*/ 684739 h 2798307"/>
                <a:gd name="connsiteX4" fmla="*/ 1411403 w 1920406"/>
                <a:gd name="connsiteY4" fmla="*/ 0 h 2798307"/>
                <a:gd name="connsiteX5" fmla="*/ 1920406 w 1920406"/>
                <a:gd name="connsiteY5" fmla="*/ 0 h 2798307"/>
                <a:gd name="connsiteX6" fmla="*/ 1920406 w 1920406"/>
                <a:gd name="connsiteY6" fmla="*/ 2798307 h 2798307"/>
                <a:gd name="connsiteX7" fmla="*/ 0 w 1920406"/>
                <a:gd name="connsiteY7" fmla="*/ 2798307 h 279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0406" h="2798307">
                  <a:moveTo>
                    <a:pt x="0" y="0"/>
                  </a:moveTo>
                  <a:lnTo>
                    <a:pt x="509003" y="0"/>
                  </a:lnTo>
                  <a:lnTo>
                    <a:pt x="509003" y="684739"/>
                  </a:lnTo>
                  <a:lnTo>
                    <a:pt x="1411403" y="684739"/>
                  </a:lnTo>
                  <a:lnTo>
                    <a:pt x="1411403" y="0"/>
                  </a:lnTo>
                  <a:lnTo>
                    <a:pt x="1920406" y="0"/>
                  </a:lnTo>
                  <a:lnTo>
                    <a:pt x="1920406" y="2798307"/>
                  </a:lnTo>
                  <a:lnTo>
                    <a:pt x="0" y="2798307"/>
                  </a:lnTo>
                  <a:close/>
                </a:path>
              </a:pathLst>
            </a:custGeom>
            <a:effectLst>
              <a:outerShdw blurRad="50800" dist="254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4" name="平行四边形 83"/>
            <p:cNvSpPr/>
            <p:nvPr/>
          </p:nvSpPr>
          <p:spPr>
            <a:xfrm rot="5400000">
              <a:off x="9449333" y="5336569"/>
              <a:ext cx="807261" cy="958826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5" name="平行四边形 84"/>
            <p:cNvSpPr/>
            <p:nvPr/>
          </p:nvSpPr>
          <p:spPr>
            <a:xfrm rot="5400000" flipV="1">
              <a:off x="10415767" y="5333727"/>
              <a:ext cx="794802" cy="961580"/>
            </a:xfrm>
            <a:prstGeom prst="parallelogram">
              <a:avLst>
                <a:gd name="adj" fmla="val 61694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9373548" y="5632375"/>
              <a:ext cx="1920409" cy="598690"/>
              <a:chOff x="3725663" y="5918201"/>
              <a:chExt cx="1920409" cy="598690"/>
            </a:xfrm>
            <a:effectLst>
              <a:outerShdw blurRad="63500" dist="12700" dir="16200000" rotWithShape="0">
                <a:prstClr val="black">
                  <a:alpha val="20000"/>
                </a:prstClr>
              </a:outerShdw>
            </a:effectLst>
          </p:grpSpPr>
          <p:sp>
            <p:nvSpPr>
              <p:cNvPr id="87" name="平行四边形 86"/>
              <p:cNvSpPr/>
              <p:nvPr/>
            </p:nvSpPr>
            <p:spPr>
              <a:xfrm rot="5400000" flipV="1">
                <a:off x="4866728" y="5737547"/>
                <a:ext cx="593929" cy="964759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8" name="平行四边形 87"/>
              <p:cNvSpPr/>
              <p:nvPr/>
            </p:nvSpPr>
            <p:spPr>
              <a:xfrm rot="5400000">
                <a:off x="3904261" y="5739603"/>
                <a:ext cx="598451" cy="955647"/>
              </a:xfrm>
              <a:prstGeom prst="parallelogram">
                <a:avLst>
                  <a:gd name="adj" fmla="val 813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9" name="文本框 88"/>
          <p:cNvSpPr txBox="1"/>
          <p:nvPr/>
        </p:nvSpPr>
        <p:spPr>
          <a:xfrm>
            <a:off x="10301545" y="4281061"/>
            <a:ext cx="137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/>
              <a:t>案例展示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/>
          <a:srcRect l="22775" t="13048" r="22604" b="34409"/>
          <a:stretch>
            <a:fillRect/>
          </a:stretch>
        </p:blipFill>
        <p:spPr>
          <a:xfrm>
            <a:off x="6698766" y="3759929"/>
            <a:ext cx="940554" cy="94055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8"/>
          <a:srcRect l="22070" t="16486" r="24930" b="29007"/>
          <a:stretch>
            <a:fillRect/>
          </a:stretch>
        </p:blipFill>
        <p:spPr>
          <a:xfrm>
            <a:off x="8693832" y="3036862"/>
            <a:ext cx="898882" cy="95024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/>
          <a:srcRect l="21722" t="12557" r="23062" b="27534"/>
          <a:stretch>
            <a:fillRect/>
          </a:stretch>
        </p:blipFill>
        <p:spPr>
          <a:xfrm>
            <a:off x="10535072" y="2950389"/>
            <a:ext cx="941686" cy="104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/>
      <p:bldP spid="14" grpId="0" animBg="1"/>
      <p:bldP spid="15" grpId="0" animBg="1"/>
      <p:bldP spid="17" grpId="0" animBg="1"/>
      <p:bldP spid="19" grpId="0"/>
      <p:bldP spid="25" grpId="0"/>
      <p:bldP spid="41" grpId="0"/>
      <p:bldP spid="71" grpId="0"/>
      <p:bldP spid="80" grpId="0"/>
      <p:bldP spid="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60491" y="224229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IWMS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系统介绍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2"/>
          <a:srcRect t="11895" b="25150"/>
          <a:stretch>
            <a:fillRect/>
          </a:stretch>
        </p:blipFill>
        <p:spPr>
          <a:xfrm>
            <a:off x="0" y="156754"/>
            <a:ext cx="1176630" cy="744583"/>
          </a:xfrm>
          <a:prstGeom prst="rect">
            <a:avLst/>
          </a:prstGeom>
        </p:spPr>
      </p:pic>
      <p:pic>
        <p:nvPicPr>
          <p:cNvPr id="3074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787" y="1261705"/>
            <a:ext cx="7366137" cy="185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5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787" y="3761834"/>
            <a:ext cx="7366137" cy="190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76630" y="1261705"/>
            <a:ext cx="242853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货品管理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库区管理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库位管理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多线程任务分配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批次调整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冷热度分析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多样盘点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报表统计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33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60491" y="224229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车载系统介绍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2"/>
          <a:srcRect t="11895" b="25150"/>
          <a:stretch>
            <a:fillRect/>
          </a:stretch>
        </p:blipFill>
        <p:spPr>
          <a:xfrm>
            <a:off x="0" y="156754"/>
            <a:ext cx="1176630" cy="744583"/>
          </a:xfrm>
          <a:prstGeom prst="rect">
            <a:avLst/>
          </a:prstGeom>
        </p:spPr>
      </p:pic>
      <p:pic>
        <p:nvPicPr>
          <p:cNvPr id="3075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43" y="3865514"/>
            <a:ext cx="4620039" cy="246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图片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0" y="3865514"/>
            <a:ext cx="4557826" cy="246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0" y="1148557"/>
            <a:ext cx="4557826" cy="246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279527" y="1455312"/>
            <a:ext cx="4166525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货物信息展示清晰明了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位置操作提示直观清晰便于人工作业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针对车载机器触屏开发设计操作便捷</a:t>
            </a:r>
          </a:p>
        </p:txBody>
      </p:sp>
    </p:spTree>
    <p:extLst>
      <p:ext uri="{BB962C8B-B14F-4D97-AF65-F5344CB8AC3E}">
        <p14:creationId xmlns:p14="http://schemas.microsoft.com/office/powerpoint/2010/main" val="371528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60491" y="224229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车载系统介绍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2"/>
          <a:srcRect t="11895" b="25150"/>
          <a:stretch>
            <a:fillRect/>
          </a:stretch>
        </p:blipFill>
        <p:spPr>
          <a:xfrm>
            <a:off x="0" y="156754"/>
            <a:ext cx="1176630" cy="744583"/>
          </a:xfrm>
          <a:prstGeom prst="rect">
            <a:avLst/>
          </a:prstGeom>
        </p:spPr>
      </p:pic>
      <p:graphicFrame>
        <p:nvGraphicFramePr>
          <p:cNvPr id="70" name="图示 69"/>
          <p:cNvGraphicFramePr/>
          <p:nvPr>
            <p:extLst>
              <p:ext uri="{D42A27DB-BD31-4B8C-83A1-F6EECF244321}">
                <p14:modId xmlns:p14="http://schemas.microsoft.com/office/powerpoint/2010/main" val="3953742054"/>
              </p:ext>
            </p:extLst>
          </p:nvPr>
        </p:nvGraphicFramePr>
        <p:xfrm>
          <a:off x="376856" y="2111837"/>
          <a:ext cx="4397761" cy="3621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9" name="圆角矩形 78"/>
          <p:cNvSpPr/>
          <p:nvPr/>
        </p:nvSpPr>
        <p:spPr>
          <a:xfrm>
            <a:off x="2205073" y="1154125"/>
            <a:ext cx="694243" cy="432048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9260421" y="1160880"/>
            <a:ext cx="723917" cy="4320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  <p:sp>
        <p:nvSpPr>
          <p:cNvPr id="84" name="圆角矩形 83"/>
          <p:cNvSpPr/>
          <p:nvPr/>
        </p:nvSpPr>
        <p:spPr>
          <a:xfrm>
            <a:off x="5769092" y="1154125"/>
            <a:ext cx="698574" cy="43204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5267900" y="2039885"/>
            <a:ext cx="6437446" cy="3693743"/>
            <a:chOff x="5306537" y="1802435"/>
            <a:chExt cx="6437446" cy="3693743"/>
          </a:xfrm>
        </p:grpSpPr>
        <p:sp>
          <p:nvSpPr>
            <p:cNvPr id="86" name="圆角矩形 85"/>
            <p:cNvSpPr/>
            <p:nvPr/>
          </p:nvSpPr>
          <p:spPr>
            <a:xfrm>
              <a:off x="5306538" y="2465111"/>
              <a:ext cx="1546408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图形化展示</a:t>
              </a: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7423503" y="2465111"/>
              <a:ext cx="4320480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通过区位色彩信息，直观展示仓库现况</a:t>
              </a: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5306537" y="3126730"/>
              <a:ext cx="1523662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操作简单</a:t>
              </a: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7423503" y="3117758"/>
              <a:ext cx="4320480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多年的车载开发经验，操作界面设计更加合理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5306537" y="3770406"/>
              <a:ext cx="1523662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运行稳定</a:t>
              </a: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7423503" y="3770406"/>
              <a:ext cx="4320479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实时数据流传输稳定，保障业务流畅性</a:t>
              </a: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5306537" y="4431996"/>
              <a:ext cx="1523662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独立便捷</a:t>
              </a:r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7423503" y="4431996"/>
              <a:ext cx="4320480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避免传统模式必须管理员与叉车一同作业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5306537" y="5075671"/>
              <a:ext cx="1523662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任务分发</a:t>
              </a: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7423503" y="5075671"/>
              <a:ext cx="4320480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实时分配任务，仓库区位管理</a:t>
              </a: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5306537" y="1802435"/>
              <a:ext cx="1523662" cy="42050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AGV</a:t>
              </a:r>
              <a:r>
                <a:rPr kumimoji="1"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联动</a:t>
              </a: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7423502" y="1802435"/>
              <a:ext cx="4320480" cy="42050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AGV</a:t>
              </a:r>
              <a:r>
                <a:rPr kumimoji="1"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任务联动，避免作业冲突，节拍紧凑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13" y="1366901"/>
            <a:ext cx="1994605" cy="391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1484990" y="260755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移动终端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RF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18" y="1366900"/>
            <a:ext cx="2150038" cy="391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83" y="1366900"/>
            <a:ext cx="2058269" cy="391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348" y="1366900"/>
            <a:ext cx="2081009" cy="391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176587" y="5715827"/>
            <a:ext cx="5510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专业移动终端开发团队，可满足客户业务定制化需求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screen"/>
          <a:srcRect t="11895" b="25150"/>
          <a:stretch>
            <a:fillRect/>
          </a:stretch>
        </p:blipFill>
        <p:spPr>
          <a:xfrm>
            <a:off x="216535" y="261295"/>
            <a:ext cx="1176630" cy="744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20656" y="3077765"/>
            <a:ext cx="4365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智能化设备</a:t>
            </a:r>
            <a:endParaRPr lang="en-US" altLang="zh-CN" sz="5400" b="1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及清单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1708" t="20686" r="18366" b="33635"/>
          <a:stretch>
            <a:fillRect/>
          </a:stretch>
        </p:blipFill>
        <p:spPr>
          <a:xfrm>
            <a:off x="4548136" y="301740"/>
            <a:ext cx="3200400" cy="253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45111" y="71276"/>
            <a:ext cx="1146147" cy="731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41890" y="232556"/>
            <a:ext cx="3028086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设MR-Q7C-LH1000C1(H) 备描述</a:t>
            </a:r>
            <a:r>
              <a:rPr lang="en-US" altLang="zh-CN" sz="38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-AGV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424113" y="5080742"/>
            <a:ext cx="0" cy="14153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72038" y="5080742"/>
            <a:ext cx="0" cy="14153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319963" y="5080742"/>
            <a:ext cx="0" cy="14153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767888" y="5080742"/>
            <a:ext cx="0" cy="14153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 bwMode="auto">
          <a:xfrm>
            <a:off x="65155" y="5758539"/>
            <a:ext cx="2269992" cy="81246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非接触式：激光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接触式：</a:t>
            </a: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碰撞条、急停按钮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9215" y="5314952"/>
            <a:ext cx="133882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安全防护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77937" y="5314952"/>
            <a:ext cx="128112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举升装置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69429" y="5314952"/>
            <a:ext cx="180049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能源动力系统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85479" y="5314952"/>
            <a:ext cx="174278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定位导航系统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126916" y="5326310"/>
            <a:ext cx="128112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驱动系统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9" name="Freeform 503"/>
          <p:cNvSpPr>
            <a:spLocks noEditPoints="1"/>
          </p:cNvSpPr>
          <p:nvPr/>
        </p:nvSpPr>
        <p:spPr bwMode="auto">
          <a:xfrm>
            <a:off x="881455" y="4777110"/>
            <a:ext cx="529383" cy="519843"/>
          </a:xfrm>
          <a:custGeom>
            <a:avLst/>
            <a:gdLst>
              <a:gd name="T0" fmla="*/ 143 w 287"/>
              <a:gd name="T1" fmla="*/ 0 h 283"/>
              <a:gd name="T2" fmla="*/ 208 w 287"/>
              <a:gd name="T3" fmla="*/ 14 h 283"/>
              <a:gd name="T4" fmla="*/ 280 w 287"/>
              <a:gd name="T5" fmla="*/ 4 h 283"/>
              <a:gd name="T6" fmla="*/ 287 w 287"/>
              <a:gd name="T7" fmla="*/ 61 h 283"/>
              <a:gd name="T8" fmla="*/ 220 w 287"/>
              <a:gd name="T9" fmla="*/ 237 h 283"/>
              <a:gd name="T10" fmla="*/ 143 w 287"/>
              <a:gd name="T11" fmla="*/ 283 h 283"/>
              <a:gd name="T12" fmla="*/ 67 w 287"/>
              <a:gd name="T13" fmla="*/ 238 h 283"/>
              <a:gd name="T14" fmla="*/ 0 w 287"/>
              <a:gd name="T15" fmla="*/ 61 h 283"/>
              <a:gd name="T16" fmla="*/ 7 w 287"/>
              <a:gd name="T17" fmla="*/ 4 h 283"/>
              <a:gd name="T18" fmla="*/ 79 w 287"/>
              <a:gd name="T19" fmla="*/ 14 h 283"/>
              <a:gd name="T20" fmla="*/ 143 w 287"/>
              <a:gd name="T21" fmla="*/ 0 h 283"/>
              <a:gd name="T22" fmla="*/ 37 w 287"/>
              <a:gd name="T23" fmla="*/ 90 h 283"/>
              <a:gd name="T24" fmla="*/ 90 w 287"/>
              <a:gd name="T25" fmla="*/ 210 h 283"/>
              <a:gd name="T26" fmla="*/ 143 w 287"/>
              <a:gd name="T27" fmla="*/ 246 h 283"/>
              <a:gd name="T28" fmla="*/ 197 w 287"/>
              <a:gd name="T29" fmla="*/ 210 h 283"/>
              <a:gd name="T30" fmla="*/ 250 w 287"/>
              <a:gd name="T31" fmla="*/ 90 h 283"/>
              <a:gd name="T32" fmla="*/ 37 w 287"/>
              <a:gd name="T33" fmla="*/ 9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7" h="283">
                <a:moveTo>
                  <a:pt x="143" y="0"/>
                </a:moveTo>
                <a:cubicBezTo>
                  <a:pt x="143" y="0"/>
                  <a:pt x="176" y="14"/>
                  <a:pt x="208" y="14"/>
                </a:cubicBezTo>
                <a:cubicBezTo>
                  <a:pt x="240" y="14"/>
                  <a:pt x="280" y="4"/>
                  <a:pt x="280" y="4"/>
                </a:cubicBezTo>
                <a:cubicBezTo>
                  <a:pt x="280" y="4"/>
                  <a:pt x="287" y="27"/>
                  <a:pt x="287" y="61"/>
                </a:cubicBezTo>
                <a:cubicBezTo>
                  <a:pt x="287" y="150"/>
                  <a:pt x="258" y="206"/>
                  <a:pt x="220" y="237"/>
                </a:cubicBezTo>
                <a:cubicBezTo>
                  <a:pt x="197" y="257"/>
                  <a:pt x="159" y="283"/>
                  <a:pt x="143" y="283"/>
                </a:cubicBezTo>
                <a:cubicBezTo>
                  <a:pt x="128" y="283"/>
                  <a:pt x="90" y="257"/>
                  <a:pt x="67" y="238"/>
                </a:cubicBezTo>
                <a:cubicBezTo>
                  <a:pt x="29" y="206"/>
                  <a:pt x="0" y="150"/>
                  <a:pt x="0" y="61"/>
                </a:cubicBezTo>
                <a:cubicBezTo>
                  <a:pt x="0" y="26"/>
                  <a:pt x="7" y="4"/>
                  <a:pt x="7" y="4"/>
                </a:cubicBezTo>
                <a:cubicBezTo>
                  <a:pt x="7" y="4"/>
                  <a:pt x="46" y="14"/>
                  <a:pt x="79" y="14"/>
                </a:cubicBezTo>
                <a:cubicBezTo>
                  <a:pt x="111" y="14"/>
                  <a:pt x="143" y="0"/>
                  <a:pt x="143" y="0"/>
                </a:cubicBezTo>
                <a:moveTo>
                  <a:pt x="37" y="90"/>
                </a:moveTo>
                <a:cubicBezTo>
                  <a:pt x="42" y="144"/>
                  <a:pt x="60" y="185"/>
                  <a:pt x="90" y="210"/>
                </a:cubicBezTo>
                <a:cubicBezTo>
                  <a:pt x="113" y="229"/>
                  <a:pt x="134" y="242"/>
                  <a:pt x="143" y="246"/>
                </a:cubicBezTo>
                <a:cubicBezTo>
                  <a:pt x="153" y="242"/>
                  <a:pt x="174" y="228"/>
                  <a:pt x="197" y="210"/>
                </a:cubicBezTo>
                <a:cubicBezTo>
                  <a:pt x="227" y="185"/>
                  <a:pt x="245" y="144"/>
                  <a:pt x="250" y="90"/>
                </a:cubicBezTo>
                <a:lnTo>
                  <a:pt x="37" y="9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437389" y="4820020"/>
            <a:ext cx="553016" cy="483267"/>
            <a:chOff x="1985081" y="1469333"/>
            <a:chExt cx="303804" cy="265487"/>
          </a:xfrm>
        </p:grpSpPr>
        <p:sp>
          <p:nvSpPr>
            <p:cNvPr id="21" name="Freeform 197"/>
            <p:cNvSpPr/>
            <p:nvPr/>
          </p:nvSpPr>
          <p:spPr bwMode="auto">
            <a:xfrm>
              <a:off x="1985081" y="1469333"/>
              <a:ext cx="303804" cy="265487"/>
            </a:xfrm>
            <a:custGeom>
              <a:avLst/>
              <a:gdLst>
                <a:gd name="T0" fmla="*/ 111 w 111"/>
                <a:gd name="T1" fmla="*/ 56 h 97"/>
                <a:gd name="T2" fmla="*/ 90 w 111"/>
                <a:gd name="T3" fmla="*/ 0 h 97"/>
                <a:gd name="T4" fmla="*/ 67 w 111"/>
                <a:gd name="T5" fmla="*/ 0 h 97"/>
                <a:gd name="T6" fmla="*/ 76 w 111"/>
                <a:gd name="T7" fmla="*/ 13 h 97"/>
                <a:gd name="T8" fmla="*/ 83 w 111"/>
                <a:gd name="T9" fmla="*/ 13 h 97"/>
                <a:gd name="T10" fmla="*/ 97 w 111"/>
                <a:gd name="T11" fmla="*/ 56 h 97"/>
                <a:gd name="T12" fmla="*/ 71 w 111"/>
                <a:gd name="T13" fmla="*/ 56 h 97"/>
                <a:gd name="T14" fmla="*/ 64 w 111"/>
                <a:gd name="T15" fmla="*/ 69 h 97"/>
                <a:gd name="T16" fmla="*/ 47 w 111"/>
                <a:gd name="T17" fmla="*/ 69 h 97"/>
                <a:gd name="T18" fmla="*/ 40 w 111"/>
                <a:gd name="T19" fmla="*/ 56 h 97"/>
                <a:gd name="T20" fmla="*/ 14 w 111"/>
                <a:gd name="T21" fmla="*/ 56 h 97"/>
                <a:gd name="T22" fmla="*/ 28 w 111"/>
                <a:gd name="T23" fmla="*/ 13 h 97"/>
                <a:gd name="T24" fmla="*/ 35 w 111"/>
                <a:gd name="T25" fmla="*/ 13 h 97"/>
                <a:gd name="T26" fmla="*/ 44 w 111"/>
                <a:gd name="T27" fmla="*/ 0 h 97"/>
                <a:gd name="T28" fmla="*/ 21 w 111"/>
                <a:gd name="T29" fmla="*/ 0 h 97"/>
                <a:gd name="T30" fmla="*/ 0 w 111"/>
                <a:gd name="T31" fmla="*/ 56 h 97"/>
                <a:gd name="T32" fmla="*/ 0 w 111"/>
                <a:gd name="T33" fmla="*/ 97 h 97"/>
                <a:gd name="T34" fmla="*/ 111 w 111"/>
                <a:gd name="T35" fmla="*/ 97 h 97"/>
                <a:gd name="T36" fmla="*/ 111 w 111"/>
                <a:gd name="T37" fmla="*/ 5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97">
                  <a:moveTo>
                    <a:pt x="111" y="56"/>
                  </a:moveTo>
                  <a:lnTo>
                    <a:pt x="90" y="0"/>
                  </a:lnTo>
                  <a:lnTo>
                    <a:pt x="67" y="0"/>
                  </a:lnTo>
                  <a:lnTo>
                    <a:pt x="76" y="13"/>
                  </a:lnTo>
                  <a:lnTo>
                    <a:pt x="83" y="13"/>
                  </a:lnTo>
                  <a:lnTo>
                    <a:pt x="97" y="56"/>
                  </a:lnTo>
                  <a:lnTo>
                    <a:pt x="71" y="56"/>
                  </a:lnTo>
                  <a:lnTo>
                    <a:pt x="64" y="69"/>
                  </a:lnTo>
                  <a:lnTo>
                    <a:pt x="47" y="69"/>
                  </a:lnTo>
                  <a:lnTo>
                    <a:pt x="40" y="56"/>
                  </a:lnTo>
                  <a:lnTo>
                    <a:pt x="14" y="56"/>
                  </a:lnTo>
                  <a:lnTo>
                    <a:pt x="28" y="13"/>
                  </a:lnTo>
                  <a:lnTo>
                    <a:pt x="35" y="13"/>
                  </a:lnTo>
                  <a:lnTo>
                    <a:pt x="44" y="0"/>
                  </a:lnTo>
                  <a:lnTo>
                    <a:pt x="21" y="0"/>
                  </a:lnTo>
                  <a:lnTo>
                    <a:pt x="0" y="56"/>
                  </a:lnTo>
                  <a:lnTo>
                    <a:pt x="0" y="97"/>
                  </a:lnTo>
                  <a:lnTo>
                    <a:pt x="111" y="97"/>
                  </a:lnTo>
                  <a:lnTo>
                    <a:pt x="111" y="5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198"/>
            <p:cNvSpPr/>
            <p:nvPr/>
          </p:nvSpPr>
          <p:spPr bwMode="auto">
            <a:xfrm>
              <a:off x="2061717" y="1469333"/>
              <a:ext cx="150534" cy="166955"/>
            </a:xfrm>
            <a:custGeom>
              <a:avLst/>
              <a:gdLst>
                <a:gd name="T0" fmla="*/ 28 w 55"/>
                <a:gd name="T1" fmla="*/ 0 h 61"/>
                <a:gd name="T2" fmla="*/ 0 w 55"/>
                <a:gd name="T3" fmla="*/ 32 h 61"/>
                <a:gd name="T4" fmla="*/ 21 w 55"/>
                <a:gd name="T5" fmla="*/ 32 h 61"/>
                <a:gd name="T6" fmla="*/ 21 w 55"/>
                <a:gd name="T7" fmla="*/ 61 h 61"/>
                <a:gd name="T8" fmla="*/ 35 w 55"/>
                <a:gd name="T9" fmla="*/ 61 h 61"/>
                <a:gd name="T10" fmla="*/ 35 w 55"/>
                <a:gd name="T11" fmla="*/ 32 h 61"/>
                <a:gd name="T12" fmla="*/ 55 w 55"/>
                <a:gd name="T13" fmla="*/ 32 h 61"/>
                <a:gd name="T14" fmla="*/ 28 w 55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1">
                  <a:moveTo>
                    <a:pt x="28" y="0"/>
                  </a:moveTo>
                  <a:lnTo>
                    <a:pt x="0" y="32"/>
                  </a:lnTo>
                  <a:lnTo>
                    <a:pt x="21" y="32"/>
                  </a:lnTo>
                  <a:lnTo>
                    <a:pt x="21" y="61"/>
                  </a:lnTo>
                  <a:lnTo>
                    <a:pt x="35" y="61"/>
                  </a:lnTo>
                  <a:lnTo>
                    <a:pt x="35" y="32"/>
                  </a:lnTo>
                  <a:lnTo>
                    <a:pt x="55" y="3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76759" y="4839226"/>
            <a:ext cx="668258" cy="499687"/>
            <a:chOff x="8691846" y="874291"/>
            <a:chExt cx="304427" cy="227634"/>
          </a:xfrm>
        </p:grpSpPr>
        <p:sp>
          <p:nvSpPr>
            <p:cNvPr id="24" name="Freeform 671"/>
            <p:cNvSpPr/>
            <p:nvPr/>
          </p:nvSpPr>
          <p:spPr bwMode="auto">
            <a:xfrm>
              <a:off x="8691846" y="907202"/>
              <a:ext cx="104218" cy="63080"/>
            </a:xfrm>
            <a:custGeom>
              <a:avLst/>
              <a:gdLst>
                <a:gd name="T0" fmla="*/ 99 w 99"/>
                <a:gd name="T1" fmla="*/ 32 h 60"/>
                <a:gd name="T2" fmla="*/ 76 w 99"/>
                <a:gd name="T3" fmla="*/ 13 h 60"/>
                <a:gd name="T4" fmla="*/ 35 w 99"/>
                <a:gd name="T5" fmla="*/ 0 h 60"/>
                <a:gd name="T6" fmla="*/ 0 w 99"/>
                <a:gd name="T7" fmla="*/ 0 h 60"/>
                <a:gd name="T8" fmla="*/ 0 w 99"/>
                <a:gd name="T9" fmla="*/ 38 h 60"/>
                <a:gd name="T10" fmla="*/ 35 w 99"/>
                <a:gd name="T11" fmla="*/ 38 h 60"/>
                <a:gd name="T12" fmla="*/ 63 w 99"/>
                <a:gd name="T13" fmla="*/ 52 h 60"/>
                <a:gd name="T14" fmla="*/ 72 w 99"/>
                <a:gd name="T15" fmla="*/ 60 h 60"/>
                <a:gd name="T16" fmla="*/ 84 w 99"/>
                <a:gd name="T17" fmla="*/ 47 h 60"/>
                <a:gd name="T18" fmla="*/ 99 w 99"/>
                <a:gd name="T19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60">
                  <a:moveTo>
                    <a:pt x="99" y="32"/>
                  </a:moveTo>
                  <a:cubicBezTo>
                    <a:pt x="91" y="25"/>
                    <a:pt x="84" y="19"/>
                    <a:pt x="76" y="13"/>
                  </a:cubicBezTo>
                  <a:cubicBezTo>
                    <a:pt x="64" y="6"/>
                    <a:pt x="50" y="0"/>
                    <a:pt x="35" y="0"/>
                  </a:cubicBezTo>
                  <a:cubicBezTo>
                    <a:pt x="19" y="0"/>
                    <a:pt x="8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8" y="38"/>
                    <a:pt x="19" y="38"/>
                    <a:pt x="35" y="38"/>
                  </a:cubicBezTo>
                  <a:cubicBezTo>
                    <a:pt x="41" y="38"/>
                    <a:pt x="51" y="42"/>
                    <a:pt x="63" y="52"/>
                  </a:cubicBezTo>
                  <a:cubicBezTo>
                    <a:pt x="66" y="54"/>
                    <a:pt x="69" y="57"/>
                    <a:pt x="72" y="60"/>
                  </a:cubicBezTo>
                  <a:cubicBezTo>
                    <a:pt x="76" y="56"/>
                    <a:pt x="80" y="52"/>
                    <a:pt x="84" y="47"/>
                  </a:cubicBezTo>
                  <a:cubicBezTo>
                    <a:pt x="89" y="42"/>
                    <a:pt x="94" y="37"/>
                    <a:pt x="99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672"/>
            <p:cNvSpPr/>
            <p:nvPr/>
          </p:nvSpPr>
          <p:spPr bwMode="auto">
            <a:xfrm>
              <a:off x="8831716" y="994964"/>
              <a:ext cx="164554" cy="106961"/>
            </a:xfrm>
            <a:custGeom>
              <a:avLst/>
              <a:gdLst>
                <a:gd name="T0" fmla="*/ 0 w 155"/>
                <a:gd name="T1" fmla="*/ 39 h 102"/>
                <a:gd name="T2" fmla="*/ 23 w 155"/>
                <a:gd name="T3" fmla="*/ 58 h 102"/>
                <a:gd name="T4" fmla="*/ 64 w 155"/>
                <a:gd name="T5" fmla="*/ 72 h 102"/>
                <a:gd name="T6" fmla="*/ 94 w 155"/>
                <a:gd name="T7" fmla="*/ 72 h 102"/>
                <a:gd name="T8" fmla="*/ 94 w 155"/>
                <a:gd name="T9" fmla="*/ 102 h 102"/>
                <a:gd name="T10" fmla="*/ 155 w 155"/>
                <a:gd name="T11" fmla="*/ 51 h 102"/>
                <a:gd name="T12" fmla="*/ 94 w 155"/>
                <a:gd name="T13" fmla="*/ 0 h 102"/>
                <a:gd name="T14" fmla="*/ 94 w 155"/>
                <a:gd name="T15" fmla="*/ 33 h 102"/>
                <a:gd name="T16" fmla="*/ 64 w 155"/>
                <a:gd name="T17" fmla="*/ 33 h 102"/>
                <a:gd name="T18" fmla="*/ 35 w 155"/>
                <a:gd name="T19" fmla="*/ 19 h 102"/>
                <a:gd name="T20" fmla="*/ 26 w 155"/>
                <a:gd name="T21" fmla="*/ 11 h 102"/>
                <a:gd name="T22" fmla="*/ 16 w 155"/>
                <a:gd name="T23" fmla="*/ 23 h 102"/>
                <a:gd name="T24" fmla="*/ 0 w 155"/>
                <a:gd name="T25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02">
                  <a:moveTo>
                    <a:pt x="0" y="39"/>
                  </a:moveTo>
                  <a:cubicBezTo>
                    <a:pt x="7" y="46"/>
                    <a:pt x="15" y="52"/>
                    <a:pt x="23" y="58"/>
                  </a:cubicBezTo>
                  <a:cubicBezTo>
                    <a:pt x="35" y="66"/>
                    <a:pt x="49" y="72"/>
                    <a:pt x="64" y="72"/>
                  </a:cubicBezTo>
                  <a:cubicBezTo>
                    <a:pt x="80" y="72"/>
                    <a:pt x="87" y="72"/>
                    <a:pt x="94" y="7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155" y="51"/>
                    <a:pt x="155" y="51"/>
                    <a:pt x="155" y="5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87" y="33"/>
                    <a:pt x="80" y="33"/>
                    <a:pt x="64" y="33"/>
                  </a:cubicBezTo>
                  <a:cubicBezTo>
                    <a:pt x="58" y="33"/>
                    <a:pt x="47" y="29"/>
                    <a:pt x="35" y="19"/>
                  </a:cubicBezTo>
                  <a:cubicBezTo>
                    <a:pt x="32" y="17"/>
                    <a:pt x="30" y="14"/>
                    <a:pt x="26" y="11"/>
                  </a:cubicBezTo>
                  <a:cubicBezTo>
                    <a:pt x="23" y="15"/>
                    <a:pt x="19" y="19"/>
                    <a:pt x="16" y="23"/>
                  </a:cubicBezTo>
                  <a:cubicBezTo>
                    <a:pt x="10" y="29"/>
                    <a:pt x="5" y="34"/>
                    <a:pt x="0" y="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673"/>
            <p:cNvSpPr/>
            <p:nvPr/>
          </p:nvSpPr>
          <p:spPr bwMode="auto">
            <a:xfrm>
              <a:off x="8691846" y="874291"/>
              <a:ext cx="304427" cy="197466"/>
            </a:xfrm>
            <a:custGeom>
              <a:avLst/>
              <a:gdLst>
                <a:gd name="T0" fmla="*/ 197 w 288"/>
                <a:gd name="T1" fmla="*/ 70 h 187"/>
                <a:gd name="T2" fmla="*/ 197 w 288"/>
                <a:gd name="T3" fmla="*/ 70 h 187"/>
                <a:gd name="T4" fmla="*/ 227 w 288"/>
                <a:gd name="T5" fmla="*/ 70 h 187"/>
                <a:gd name="T6" fmla="*/ 227 w 288"/>
                <a:gd name="T7" fmla="*/ 101 h 187"/>
                <a:gd name="T8" fmla="*/ 288 w 288"/>
                <a:gd name="T9" fmla="*/ 50 h 187"/>
                <a:gd name="T10" fmla="*/ 227 w 288"/>
                <a:gd name="T11" fmla="*/ 0 h 187"/>
                <a:gd name="T12" fmla="*/ 227 w 288"/>
                <a:gd name="T13" fmla="*/ 32 h 187"/>
                <a:gd name="T14" fmla="*/ 197 w 288"/>
                <a:gd name="T15" fmla="*/ 32 h 187"/>
                <a:gd name="T16" fmla="*/ 144 w 288"/>
                <a:gd name="T17" fmla="*/ 54 h 187"/>
                <a:gd name="T18" fmla="*/ 82 w 288"/>
                <a:gd name="T19" fmla="*/ 117 h 187"/>
                <a:gd name="T20" fmla="*/ 55 w 288"/>
                <a:gd name="T21" fmla="*/ 140 h 187"/>
                <a:gd name="T22" fmla="*/ 34 w 288"/>
                <a:gd name="T23" fmla="*/ 148 h 187"/>
                <a:gd name="T24" fmla="*/ 34 w 288"/>
                <a:gd name="T25" fmla="*/ 148 h 187"/>
                <a:gd name="T26" fmla="*/ 0 w 288"/>
                <a:gd name="T27" fmla="*/ 148 h 187"/>
                <a:gd name="T28" fmla="*/ 0 w 288"/>
                <a:gd name="T29" fmla="*/ 187 h 187"/>
                <a:gd name="T30" fmla="*/ 34 w 288"/>
                <a:gd name="T31" fmla="*/ 187 h 187"/>
                <a:gd name="T32" fmla="*/ 87 w 288"/>
                <a:gd name="T33" fmla="*/ 164 h 187"/>
                <a:gd name="T34" fmla="*/ 150 w 288"/>
                <a:gd name="T35" fmla="*/ 101 h 187"/>
                <a:gd name="T36" fmla="*/ 177 w 288"/>
                <a:gd name="T37" fmla="*/ 78 h 187"/>
                <a:gd name="T38" fmla="*/ 197 w 288"/>
                <a:gd name="T39" fmla="*/ 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187">
                  <a:moveTo>
                    <a:pt x="197" y="70"/>
                  </a:moveTo>
                  <a:cubicBezTo>
                    <a:pt x="197" y="70"/>
                    <a:pt x="197" y="70"/>
                    <a:pt x="197" y="70"/>
                  </a:cubicBezTo>
                  <a:cubicBezTo>
                    <a:pt x="212" y="70"/>
                    <a:pt x="219" y="70"/>
                    <a:pt x="227" y="70"/>
                  </a:cubicBezTo>
                  <a:cubicBezTo>
                    <a:pt x="227" y="101"/>
                    <a:pt x="227" y="101"/>
                    <a:pt x="227" y="101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19" y="32"/>
                    <a:pt x="212" y="32"/>
                    <a:pt x="197" y="32"/>
                  </a:cubicBezTo>
                  <a:cubicBezTo>
                    <a:pt x="176" y="32"/>
                    <a:pt x="159" y="42"/>
                    <a:pt x="144" y="54"/>
                  </a:cubicBezTo>
                  <a:cubicBezTo>
                    <a:pt x="122" y="72"/>
                    <a:pt x="102" y="97"/>
                    <a:pt x="82" y="117"/>
                  </a:cubicBezTo>
                  <a:cubicBezTo>
                    <a:pt x="72" y="127"/>
                    <a:pt x="63" y="135"/>
                    <a:pt x="55" y="140"/>
                  </a:cubicBezTo>
                  <a:cubicBezTo>
                    <a:pt x="46" y="146"/>
                    <a:pt x="40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19" y="148"/>
                    <a:pt x="8" y="148"/>
                    <a:pt x="0" y="148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8" y="187"/>
                    <a:pt x="19" y="187"/>
                    <a:pt x="34" y="187"/>
                  </a:cubicBezTo>
                  <a:cubicBezTo>
                    <a:pt x="55" y="186"/>
                    <a:pt x="72" y="176"/>
                    <a:pt x="87" y="164"/>
                  </a:cubicBezTo>
                  <a:cubicBezTo>
                    <a:pt x="110" y="146"/>
                    <a:pt x="130" y="121"/>
                    <a:pt x="150" y="101"/>
                  </a:cubicBezTo>
                  <a:cubicBezTo>
                    <a:pt x="160" y="91"/>
                    <a:pt x="169" y="83"/>
                    <a:pt x="177" y="78"/>
                  </a:cubicBezTo>
                  <a:cubicBezTo>
                    <a:pt x="185" y="72"/>
                    <a:pt x="192" y="70"/>
                    <a:pt x="197" y="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Freeform 183"/>
          <p:cNvSpPr>
            <a:spLocks noEditPoints="1"/>
          </p:cNvSpPr>
          <p:nvPr/>
        </p:nvSpPr>
        <p:spPr bwMode="auto">
          <a:xfrm>
            <a:off x="8273100" y="4790040"/>
            <a:ext cx="478881" cy="553709"/>
          </a:xfrm>
          <a:custGeom>
            <a:avLst/>
            <a:gdLst>
              <a:gd name="T0" fmla="*/ 139 w 249"/>
              <a:gd name="T1" fmla="*/ 98 h 288"/>
              <a:gd name="T2" fmla="*/ 88 w 249"/>
              <a:gd name="T3" fmla="*/ 147 h 288"/>
              <a:gd name="T4" fmla="*/ 2 w 249"/>
              <a:gd name="T5" fmla="*/ 221 h 288"/>
              <a:gd name="T6" fmla="*/ 7 w 249"/>
              <a:gd name="T7" fmla="*/ 237 h 288"/>
              <a:gd name="T8" fmla="*/ 14 w 249"/>
              <a:gd name="T9" fmla="*/ 247 h 288"/>
              <a:gd name="T10" fmla="*/ 24 w 249"/>
              <a:gd name="T11" fmla="*/ 258 h 288"/>
              <a:gd name="T12" fmla="*/ 38 w 249"/>
              <a:gd name="T13" fmla="*/ 267 h 288"/>
              <a:gd name="T14" fmla="*/ 49 w 249"/>
              <a:gd name="T15" fmla="*/ 273 h 288"/>
              <a:gd name="T16" fmla="*/ 67 w 249"/>
              <a:gd name="T17" fmla="*/ 280 h 288"/>
              <a:gd name="T18" fmla="*/ 95 w 249"/>
              <a:gd name="T19" fmla="*/ 286 h 288"/>
              <a:gd name="T20" fmla="*/ 131 w 249"/>
              <a:gd name="T21" fmla="*/ 288 h 288"/>
              <a:gd name="T22" fmla="*/ 161 w 249"/>
              <a:gd name="T23" fmla="*/ 285 h 288"/>
              <a:gd name="T24" fmla="*/ 183 w 249"/>
              <a:gd name="T25" fmla="*/ 280 h 288"/>
              <a:gd name="T26" fmla="*/ 202 w 249"/>
              <a:gd name="T27" fmla="*/ 272 h 288"/>
              <a:gd name="T28" fmla="*/ 217 w 249"/>
              <a:gd name="T29" fmla="*/ 264 h 288"/>
              <a:gd name="T30" fmla="*/ 227 w 249"/>
              <a:gd name="T31" fmla="*/ 257 h 288"/>
              <a:gd name="T32" fmla="*/ 235 w 249"/>
              <a:gd name="T33" fmla="*/ 249 h 288"/>
              <a:gd name="T34" fmla="*/ 242 w 249"/>
              <a:gd name="T35" fmla="*/ 239 h 288"/>
              <a:gd name="T36" fmla="*/ 245 w 249"/>
              <a:gd name="T37" fmla="*/ 232 h 288"/>
              <a:gd name="T38" fmla="*/ 247 w 249"/>
              <a:gd name="T39" fmla="*/ 224 h 288"/>
              <a:gd name="T40" fmla="*/ 247 w 249"/>
              <a:gd name="T41" fmla="*/ 221 h 288"/>
              <a:gd name="T42" fmla="*/ 101 w 249"/>
              <a:gd name="T43" fmla="*/ 49 h 288"/>
              <a:gd name="T44" fmla="*/ 213 w 249"/>
              <a:gd name="T45" fmla="*/ 217 h 288"/>
              <a:gd name="T46" fmla="*/ 134 w 249"/>
              <a:gd name="T47" fmla="*/ 225 h 288"/>
              <a:gd name="T48" fmla="*/ 52 w 249"/>
              <a:gd name="T49" fmla="*/ 234 h 288"/>
              <a:gd name="T50" fmla="*/ 35 w 249"/>
              <a:gd name="T51" fmla="*/ 210 h 288"/>
              <a:gd name="T52" fmla="*/ 35 w 249"/>
              <a:gd name="T53" fmla="*/ 209 h 288"/>
              <a:gd name="T54" fmla="*/ 74 w 249"/>
              <a:gd name="T55" fmla="*/ 205 h 288"/>
              <a:gd name="T56" fmla="*/ 42 w 249"/>
              <a:gd name="T57" fmla="*/ 190 h 288"/>
              <a:gd name="T58" fmla="*/ 47 w 249"/>
              <a:gd name="T59" fmla="*/ 185 h 288"/>
              <a:gd name="T60" fmla="*/ 50 w 249"/>
              <a:gd name="T61" fmla="*/ 182 h 288"/>
              <a:gd name="T62" fmla="*/ 55 w 249"/>
              <a:gd name="T63" fmla="*/ 178 h 288"/>
              <a:gd name="T64" fmla="*/ 60 w 249"/>
              <a:gd name="T65" fmla="*/ 175 h 288"/>
              <a:gd name="T66" fmla="*/ 64 w 249"/>
              <a:gd name="T67" fmla="*/ 173 h 288"/>
              <a:gd name="T68" fmla="*/ 70 w 249"/>
              <a:gd name="T69" fmla="*/ 170 h 288"/>
              <a:gd name="T70" fmla="*/ 75 w 249"/>
              <a:gd name="T71" fmla="*/ 168 h 288"/>
              <a:gd name="T72" fmla="*/ 81 w 249"/>
              <a:gd name="T73" fmla="*/ 166 h 288"/>
              <a:gd name="T74" fmla="*/ 86 w 249"/>
              <a:gd name="T75" fmla="*/ 164 h 288"/>
              <a:gd name="T76" fmla="*/ 93 w 249"/>
              <a:gd name="T77" fmla="*/ 163 h 288"/>
              <a:gd name="T78" fmla="*/ 98 w 249"/>
              <a:gd name="T79" fmla="*/ 162 h 288"/>
              <a:gd name="T80" fmla="*/ 105 w 249"/>
              <a:gd name="T81" fmla="*/ 161 h 288"/>
              <a:gd name="T82" fmla="*/ 109 w 249"/>
              <a:gd name="T83" fmla="*/ 160 h 288"/>
              <a:gd name="T84" fmla="*/ 116 w 249"/>
              <a:gd name="T85" fmla="*/ 160 h 288"/>
              <a:gd name="T86" fmla="*/ 140 w 249"/>
              <a:gd name="T87" fmla="*/ 160 h 288"/>
              <a:gd name="T88" fmla="*/ 146 w 249"/>
              <a:gd name="T89" fmla="*/ 161 h 288"/>
              <a:gd name="T90" fmla="*/ 151 w 249"/>
              <a:gd name="T91" fmla="*/ 162 h 288"/>
              <a:gd name="T92" fmla="*/ 161 w 249"/>
              <a:gd name="T93" fmla="*/ 164 h 288"/>
              <a:gd name="T94" fmla="*/ 169 w 249"/>
              <a:gd name="T95" fmla="*/ 166 h 288"/>
              <a:gd name="T96" fmla="*/ 176 w 249"/>
              <a:gd name="T97" fmla="*/ 169 h 288"/>
              <a:gd name="T98" fmla="*/ 183 w 249"/>
              <a:gd name="T99" fmla="*/ 171 h 288"/>
              <a:gd name="T100" fmla="*/ 190 w 249"/>
              <a:gd name="T101" fmla="*/ 175 h 288"/>
              <a:gd name="T102" fmla="*/ 199 w 249"/>
              <a:gd name="T103" fmla="*/ 182 h 288"/>
              <a:gd name="T104" fmla="*/ 204 w 249"/>
              <a:gd name="T105" fmla="*/ 187 h 288"/>
              <a:gd name="T106" fmla="*/ 175 w 249"/>
              <a:gd name="T107" fmla="*/ 190 h 288"/>
              <a:gd name="T108" fmla="*/ 214 w 249"/>
              <a:gd name="T109" fmla="*/ 205 h 288"/>
              <a:gd name="T110" fmla="*/ 74 w 249"/>
              <a:gd name="T111" fmla="*/ 205 h 288"/>
              <a:gd name="T112" fmla="*/ 175 w 249"/>
              <a:gd name="T113" fmla="*/ 191 h 288"/>
              <a:gd name="T114" fmla="*/ 176 w 249"/>
              <a:gd name="T115" fmla="*/ 20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9" h="288">
                <a:moveTo>
                  <a:pt x="244" y="195"/>
                </a:moveTo>
                <a:cubicBezTo>
                  <a:pt x="240" y="186"/>
                  <a:pt x="233" y="179"/>
                  <a:pt x="224" y="172"/>
                </a:cubicBezTo>
                <a:cubicBezTo>
                  <a:pt x="216" y="166"/>
                  <a:pt x="207" y="161"/>
                  <a:pt x="196" y="156"/>
                </a:cubicBezTo>
                <a:cubicBezTo>
                  <a:pt x="186" y="152"/>
                  <a:pt x="174" y="149"/>
                  <a:pt x="162" y="147"/>
                </a:cubicBezTo>
                <a:cubicBezTo>
                  <a:pt x="154" y="145"/>
                  <a:pt x="145" y="145"/>
                  <a:pt x="136" y="144"/>
                </a:cubicBezTo>
                <a:cubicBezTo>
                  <a:pt x="139" y="98"/>
                  <a:pt x="139" y="98"/>
                  <a:pt x="139" y="98"/>
                </a:cubicBezTo>
                <a:cubicBezTo>
                  <a:pt x="160" y="93"/>
                  <a:pt x="176" y="73"/>
                  <a:pt x="176" y="50"/>
                </a:cubicBezTo>
                <a:cubicBezTo>
                  <a:pt x="176" y="22"/>
                  <a:pt x="153" y="0"/>
                  <a:pt x="126" y="0"/>
                </a:cubicBezTo>
                <a:cubicBezTo>
                  <a:pt x="98" y="0"/>
                  <a:pt x="76" y="22"/>
                  <a:pt x="76" y="50"/>
                </a:cubicBezTo>
                <a:cubicBezTo>
                  <a:pt x="76" y="73"/>
                  <a:pt x="91" y="92"/>
                  <a:pt x="112" y="98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05" y="144"/>
                  <a:pt x="96" y="145"/>
                  <a:pt x="88" y="147"/>
                </a:cubicBezTo>
                <a:cubicBezTo>
                  <a:pt x="76" y="149"/>
                  <a:pt x="64" y="152"/>
                  <a:pt x="54" y="156"/>
                </a:cubicBezTo>
                <a:cubicBezTo>
                  <a:pt x="43" y="161"/>
                  <a:pt x="33" y="166"/>
                  <a:pt x="25" y="172"/>
                </a:cubicBezTo>
                <a:cubicBezTo>
                  <a:pt x="16" y="179"/>
                  <a:pt x="10" y="186"/>
                  <a:pt x="6" y="195"/>
                </a:cubicBezTo>
                <a:cubicBezTo>
                  <a:pt x="2" y="203"/>
                  <a:pt x="0" y="212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3" y="224"/>
                  <a:pt x="3" y="224"/>
                  <a:pt x="3" y="224"/>
                </a:cubicBezTo>
                <a:cubicBezTo>
                  <a:pt x="4" y="227"/>
                  <a:pt x="4" y="227"/>
                  <a:pt x="4" y="227"/>
                </a:cubicBezTo>
                <a:cubicBezTo>
                  <a:pt x="4" y="229"/>
                  <a:pt x="4" y="230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6" y="234"/>
                  <a:pt x="6" y="235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8"/>
                  <a:pt x="7" y="238"/>
                  <a:pt x="7" y="238"/>
                </a:cubicBezTo>
                <a:cubicBezTo>
                  <a:pt x="8" y="239"/>
                  <a:pt x="9" y="241"/>
                  <a:pt x="10" y="242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10" y="243"/>
                  <a:pt x="10" y="243"/>
                  <a:pt x="10" y="243"/>
                </a:cubicBezTo>
                <a:cubicBezTo>
                  <a:pt x="11" y="244"/>
                  <a:pt x="13" y="246"/>
                  <a:pt x="14" y="247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4" y="248"/>
                  <a:pt x="14" y="248"/>
                  <a:pt x="14" y="248"/>
                </a:cubicBezTo>
                <a:cubicBezTo>
                  <a:pt x="15" y="249"/>
                  <a:pt x="17" y="251"/>
                  <a:pt x="18" y="252"/>
                </a:cubicBezTo>
                <a:cubicBezTo>
                  <a:pt x="18" y="253"/>
                  <a:pt x="19" y="253"/>
                  <a:pt x="19" y="253"/>
                </a:cubicBezTo>
                <a:cubicBezTo>
                  <a:pt x="20" y="254"/>
                  <a:pt x="22" y="256"/>
                  <a:pt x="23" y="257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6" y="259"/>
                  <a:pt x="28" y="261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2" y="264"/>
                  <a:pt x="34" y="265"/>
                  <a:pt x="36" y="266"/>
                </a:cubicBezTo>
                <a:cubicBezTo>
                  <a:pt x="37" y="267"/>
                  <a:pt x="38" y="267"/>
                  <a:pt x="38" y="267"/>
                </a:cubicBezTo>
                <a:cubicBezTo>
                  <a:pt x="38" y="268"/>
                  <a:pt x="38" y="268"/>
                  <a:pt x="38" y="268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39" y="268"/>
                  <a:pt x="40" y="268"/>
                  <a:pt x="40" y="268"/>
                </a:cubicBezTo>
                <a:cubicBezTo>
                  <a:pt x="42" y="270"/>
                  <a:pt x="45" y="271"/>
                  <a:pt x="48" y="273"/>
                </a:cubicBezTo>
                <a:cubicBezTo>
                  <a:pt x="48" y="273"/>
                  <a:pt x="48" y="273"/>
                  <a:pt x="48" y="273"/>
                </a:cubicBezTo>
                <a:cubicBezTo>
                  <a:pt x="49" y="273"/>
                  <a:pt x="49" y="273"/>
                  <a:pt x="49" y="273"/>
                </a:cubicBezTo>
                <a:cubicBezTo>
                  <a:pt x="51" y="274"/>
                  <a:pt x="54" y="275"/>
                  <a:pt x="57" y="276"/>
                </a:cubicBezTo>
                <a:cubicBezTo>
                  <a:pt x="57" y="276"/>
                  <a:pt x="57" y="276"/>
                  <a:pt x="57" y="276"/>
                </a:cubicBezTo>
                <a:cubicBezTo>
                  <a:pt x="58" y="277"/>
                  <a:pt x="58" y="277"/>
                  <a:pt x="58" y="277"/>
                </a:cubicBezTo>
                <a:cubicBezTo>
                  <a:pt x="61" y="278"/>
                  <a:pt x="64" y="279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71" y="281"/>
                  <a:pt x="74" y="282"/>
                  <a:pt x="77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81" y="284"/>
                  <a:pt x="85" y="284"/>
                  <a:pt x="89" y="285"/>
                </a:cubicBezTo>
                <a:cubicBezTo>
                  <a:pt x="89" y="285"/>
                  <a:pt x="89" y="285"/>
                  <a:pt x="89" y="285"/>
                </a:cubicBezTo>
                <a:cubicBezTo>
                  <a:pt x="91" y="285"/>
                  <a:pt x="92" y="286"/>
                  <a:pt x="94" y="286"/>
                </a:cubicBezTo>
                <a:cubicBezTo>
                  <a:pt x="94" y="286"/>
                  <a:pt x="94" y="286"/>
                  <a:pt x="95" y="286"/>
                </a:cubicBezTo>
                <a:cubicBezTo>
                  <a:pt x="96" y="286"/>
                  <a:pt x="98" y="286"/>
                  <a:pt x="100" y="287"/>
                </a:cubicBezTo>
                <a:cubicBezTo>
                  <a:pt x="100" y="287"/>
                  <a:pt x="101" y="287"/>
                  <a:pt x="101" y="287"/>
                </a:cubicBezTo>
                <a:cubicBezTo>
                  <a:pt x="104" y="287"/>
                  <a:pt x="108" y="288"/>
                  <a:pt x="112" y="288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17" y="288"/>
                  <a:pt x="121" y="288"/>
                  <a:pt x="125" y="288"/>
                </a:cubicBezTo>
                <a:cubicBezTo>
                  <a:pt x="127" y="288"/>
                  <a:pt x="129" y="288"/>
                  <a:pt x="131" y="28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3" y="288"/>
                  <a:pt x="135" y="288"/>
                  <a:pt x="137" y="288"/>
                </a:cubicBezTo>
                <a:cubicBezTo>
                  <a:pt x="137" y="288"/>
                  <a:pt x="137" y="288"/>
                  <a:pt x="137" y="288"/>
                </a:cubicBezTo>
                <a:cubicBezTo>
                  <a:pt x="141" y="288"/>
                  <a:pt x="145" y="287"/>
                  <a:pt x="149" y="287"/>
                </a:cubicBezTo>
                <a:cubicBezTo>
                  <a:pt x="150" y="287"/>
                  <a:pt x="150" y="287"/>
                  <a:pt x="150" y="287"/>
                </a:cubicBezTo>
                <a:cubicBezTo>
                  <a:pt x="153" y="286"/>
                  <a:pt x="157" y="286"/>
                  <a:pt x="161" y="285"/>
                </a:cubicBezTo>
                <a:cubicBezTo>
                  <a:pt x="161" y="285"/>
                  <a:pt x="161" y="285"/>
                  <a:pt x="161" y="285"/>
                </a:cubicBezTo>
                <a:cubicBezTo>
                  <a:pt x="165" y="284"/>
                  <a:pt x="169" y="284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6" y="282"/>
                  <a:pt x="179" y="281"/>
                  <a:pt x="182" y="280"/>
                </a:cubicBezTo>
                <a:cubicBezTo>
                  <a:pt x="183" y="280"/>
                  <a:pt x="183" y="280"/>
                  <a:pt x="183" y="280"/>
                </a:cubicBezTo>
                <a:cubicBezTo>
                  <a:pt x="184" y="279"/>
                  <a:pt x="184" y="279"/>
                  <a:pt x="184" y="279"/>
                </a:cubicBezTo>
                <a:cubicBezTo>
                  <a:pt x="187" y="278"/>
                  <a:pt x="189" y="278"/>
                  <a:pt x="191" y="277"/>
                </a:cubicBezTo>
                <a:cubicBezTo>
                  <a:pt x="192" y="277"/>
                  <a:pt x="193" y="276"/>
                  <a:pt x="194" y="276"/>
                </a:cubicBezTo>
                <a:cubicBezTo>
                  <a:pt x="196" y="275"/>
                  <a:pt x="198" y="274"/>
                  <a:pt x="200" y="273"/>
                </a:cubicBezTo>
                <a:cubicBezTo>
                  <a:pt x="200" y="273"/>
                  <a:pt x="200" y="273"/>
                  <a:pt x="200" y="273"/>
                </a:cubicBezTo>
                <a:cubicBezTo>
                  <a:pt x="201" y="273"/>
                  <a:pt x="202" y="273"/>
                  <a:pt x="202" y="272"/>
                </a:cubicBezTo>
                <a:cubicBezTo>
                  <a:pt x="205" y="271"/>
                  <a:pt x="207" y="270"/>
                  <a:pt x="209" y="269"/>
                </a:cubicBezTo>
                <a:cubicBezTo>
                  <a:pt x="210" y="268"/>
                  <a:pt x="211" y="268"/>
                  <a:pt x="212" y="267"/>
                </a:cubicBezTo>
                <a:cubicBezTo>
                  <a:pt x="213" y="267"/>
                  <a:pt x="213" y="267"/>
                  <a:pt x="213" y="267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215" y="266"/>
                  <a:pt x="216" y="265"/>
                  <a:pt x="217" y="264"/>
                </a:cubicBezTo>
                <a:cubicBezTo>
                  <a:pt x="217" y="264"/>
                  <a:pt x="217" y="264"/>
                  <a:pt x="217" y="264"/>
                </a:cubicBezTo>
                <a:cubicBezTo>
                  <a:pt x="219" y="263"/>
                  <a:pt x="220" y="262"/>
                  <a:pt x="221" y="261"/>
                </a:cubicBezTo>
                <a:cubicBezTo>
                  <a:pt x="221" y="261"/>
                  <a:pt x="221" y="261"/>
                  <a:pt x="221" y="261"/>
                </a:cubicBezTo>
                <a:cubicBezTo>
                  <a:pt x="222" y="261"/>
                  <a:pt x="222" y="261"/>
                  <a:pt x="222" y="261"/>
                </a:cubicBezTo>
                <a:cubicBezTo>
                  <a:pt x="223" y="260"/>
                  <a:pt x="225" y="259"/>
                  <a:pt x="226" y="258"/>
                </a:cubicBezTo>
                <a:cubicBezTo>
                  <a:pt x="226" y="257"/>
                  <a:pt x="226" y="257"/>
                  <a:pt x="226" y="257"/>
                </a:cubicBezTo>
                <a:cubicBezTo>
                  <a:pt x="227" y="257"/>
                  <a:pt x="227" y="257"/>
                  <a:pt x="227" y="257"/>
                </a:cubicBezTo>
                <a:cubicBezTo>
                  <a:pt x="228" y="256"/>
                  <a:pt x="229" y="255"/>
                  <a:pt x="230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2" y="252"/>
                  <a:pt x="233" y="250"/>
                  <a:pt x="234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6" y="248"/>
                  <a:pt x="237" y="247"/>
                  <a:pt x="238" y="245"/>
                </a:cubicBezTo>
                <a:cubicBezTo>
                  <a:pt x="238" y="245"/>
                  <a:pt x="238" y="244"/>
                  <a:pt x="238" y="244"/>
                </a:cubicBezTo>
                <a:cubicBezTo>
                  <a:pt x="239" y="244"/>
                  <a:pt x="239" y="243"/>
                  <a:pt x="239" y="243"/>
                </a:cubicBezTo>
                <a:cubicBezTo>
                  <a:pt x="240" y="242"/>
                  <a:pt x="240" y="242"/>
                  <a:pt x="240" y="242"/>
                </a:cubicBezTo>
                <a:cubicBezTo>
                  <a:pt x="240" y="241"/>
                  <a:pt x="241" y="241"/>
                  <a:pt x="241" y="240"/>
                </a:cubicBezTo>
                <a:cubicBezTo>
                  <a:pt x="241" y="240"/>
                  <a:pt x="241" y="239"/>
                  <a:pt x="242" y="239"/>
                </a:cubicBezTo>
                <a:cubicBezTo>
                  <a:pt x="242" y="238"/>
                  <a:pt x="242" y="238"/>
                  <a:pt x="242" y="238"/>
                </a:cubicBezTo>
                <a:cubicBezTo>
                  <a:pt x="243" y="237"/>
                  <a:pt x="243" y="237"/>
                  <a:pt x="243" y="236"/>
                </a:cubicBezTo>
                <a:cubicBezTo>
                  <a:pt x="243" y="236"/>
                  <a:pt x="243" y="236"/>
                  <a:pt x="243" y="236"/>
                </a:cubicBezTo>
                <a:cubicBezTo>
                  <a:pt x="243" y="236"/>
                  <a:pt x="243" y="235"/>
                  <a:pt x="243" y="235"/>
                </a:cubicBezTo>
                <a:cubicBezTo>
                  <a:pt x="244" y="234"/>
                  <a:pt x="244" y="234"/>
                  <a:pt x="244" y="233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1"/>
                  <a:pt x="245" y="231"/>
                  <a:pt x="245" y="230"/>
                </a:cubicBezTo>
                <a:cubicBezTo>
                  <a:pt x="245" y="230"/>
                  <a:pt x="245" y="230"/>
                  <a:pt x="245" y="230"/>
                </a:cubicBezTo>
                <a:cubicBezTo>
                  <a:pt x="246" y="229"/>
                  <a:pt x="246" y="229"/>
                  <a:pt x="246" y="229"/>
                </a:cubicBezTo>
                <a:cubicBezTo>
                  <a:pt x="246" y="229"/>
                  <a:pt x="246" y="228"/>
                  <a:pt x="246" y="227"/>
                </a:cubicBezTo>
                <a:cubicBezTo>
                  <a:pt x="247" y="224"/>
                  <a:pt x="247" y="224"/>
                  <a:pt x="247" y="224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9" y="212"/>
                  <a:pt x="248" y="203"/>
                  <a:pt x="244" y="195"/>
                </a:cubicBezTo>
                <a:close/>
                <a:moveTo>
                  <a:pt x="101" y="49"/>
                </a:moveTo>
                <a:cubicBezTo>
                  <a:pt x="94" y="46"/>
                  <a:pt x="90" y="38"/>
                  <a:pt x="93" y="30"/>
                </a:cubicBezTo>
                <a:cubicBezTo>
                  <a:pt x="96" y="22"/>
                  <a:pt x="104" y="17"/>
                  <a:pt x="111" y="20"/>
                </a:cubicBezTo>
                <a:cubicBezTo>
                  <a:pt x="118" y="23"/>
                  <a:pt x="122" y="31"/>
                  <a:pt x="119" y="39"/>
                </a:cubicBezTo>
                <a:cubicBezTo>
                  <a:pt x="116" y="47"/>
                  <a:pt x="108" y="51"/>
                  <a:pt x="101" y="49"/>
                </a:cubicBezTo>
                <a:close/>
                <a:moveTo>
                  <a:pt x="116" y="254"/>
                </a:moveTo>
                <a:cubicBezTo>
                  <a:pt x="116" y="254"/>
                  <a:pt x="116" y="254"/>
                  <a:pt x="116" y="254"/>
                </a:cubicBezTo>
                <a:cubicBezTo>
                  <a:pt x="116" y="252"/>
                  <a:pt x="116" y="252"/>
                  <a:pt x="116" y="252"/>
                </a:cubicBezTo>
                <a:lnTo>
                  <a:pt x="116" y="254"/>
                </a:lnTo>
                <a:close/>
                <a:moveTo>
                  <a:pt x="215" y="212"/>
                </a:moveTo>
                <a:cubicBezTo>
                  <a:pt x="214" y="213"/>
                  <a:pt x="214" y="215"/>
                  <a:pt x="213" y="217"/>
                </a:cubicBezTo>
                <a:cubicBezTo>
                  <a:pt x="210" y="223"/>
                  <a:pt x="205" y="229"/>
                  <a:pt x="198" y="234"/>
                </a:cubicBezTo>
                <a:cubicBezTo>
                  <a:pt x="191" y="239"/>
                  <a:pt x="182" y="244"/>
                  <a:pt x="171" y="247"/>
                </a:cubicBezTo>
                <a:cubicBezTo>
                  <a:pt x="160" y="251"/>
                  <a:pt x="148" y="253"/>
                  <a:pt x="135" y="254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5" y="254"/>
                  <a:pt x="115" y="254"/>
                  <a:pt x="115" y="254"/>
                </a:cubicBezTo>
                <a:cubicBezTo>
                  <a:pt x="102" y="253"/>
                  <a:pt x="90" y="251"/>
                  <a:pt x="79" y="247"/>
                </a:cubicBezTo>
                <a:cubicBezTo>
                  <a:pt x="68" y="244"/>
                  <a:pt x="59" y="240"/>
                  <a:pt x="52" y="234"/>
                </a:cubicBezTo>
                <a:cubicBezTo>
                  <a:pt x="45" y="229"/>
                  <a:pt x="40" y="223"/>
                  <a:pt x="37" y="217"/>
                </a:cubicBezTo>
                <a:cubicBezTo>
                  <a:pt x="36" y="215"/>
                  <a:pt x="35" y="213"/>
                  <a:pt x="35" y="212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8"/>
                  <a:pt x="35" y="208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6"/>
                  <a:pt x="35" y="206"/>
                </a:cubicBezTo>
                <a:cubicBezTo>
                  <a:pt x="35" y="206"/>
                  <a:pt x="35" y="205"/>
                  <a:pt x="35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6" y="191"/>
                  <a:pt x="76" y="191"/>
                  <a:pt x="76" y="191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3" y="190"/>
                  <a:pt x="43" y="189"/>
                  <a:pt x="43" y="189"/>
                </a:cubicBezTo>
                <a:cubicBezTo>
                  <a:pt x="43" y="189"/>
                  <a:pt x="44" y="189"/>
                  <a:pt x="44" y="188"/>
                </a:cubicBezTo>
                <a:cubicBezTo>
                  <a:pt x="44" y="188"/>
                  <a:pt x="44" y="188"/>
                  <a:pt x="45" y="187"/>
                </a:cubicBezTo>
                <a:cubicBezTo>
                  <a:pt x="45" y="187"/>
                  <a:pt x="45" y="187"/>
                  <a:pt x="46" y="186"/>
                </a:cubicBezTo>
                <a:cubicBezTo>
                  <a:pt x="46" y="186"/>
                  <a:pt x="46" y="186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4"/>
                  <a:pt x="47" y="184"/>
                  <a:pt x="47" y="184"/>
                </a:cubicBezTo>
                <a:cubicBezTo>
                  <a:pt x="48" y="184"/>
                  <a:pt x="48" y="184"/>
                  <a:pt x="48" y="184"/>
                </a:cubicBezTo>
                <a:cubicBezTo>
                  <a:pt x="48" y="184"/>
                  <a:pt x="48" y="184"/>
                  <a:pt x="49" y="183"/>
                </a:cubicBezTo>
                <a:cubicBezTo>
                  <a:pt x="49" y="183"/>
                  <a:pt x="49" y="183"/>
                  <a:pt x="50" y="182"/>
                </a:cubicBezTo>
                <a:cubicBezTo>
                  <a:pt x="50" y="182"/>
                  <a:pt x="51" y="182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2" y="181"/>
                  <a:pt x="52" y="181"/>
                  <a:pt x="52" y="180"/>
                </a:cubicBezTo>
                <a:cubicBezTo>
                  <a:pt x="53" y="180"/>
                  <a:pt x="53" y="180"/>
                  <a:pt x="54" y="179"/>
                </a:cubicBezTo>
                <a:cubicBezTo>
                  <a:pt x="54" y="179"/>
                  <a:pt x="55" y="179"/>
                  <a:pt x="55" y="178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5" y="178"/>
                  <a:pt x="56" y="178"/>
                  <a:pt x="56" y="178"/>
                </a:cubicBezTo>
                <a:cubicBezTo>
                  <a:pt x="56" y="178"/>
                  <a:pt x="56" y="177"/>
                  <a:pt x="57" y="177"/>
                </a:cubicBezTo>
                <a:cubicBezTo>
                  <a:pt x="57" y="177"/>
                  <a:pt x="58" y="176"/>
                  <a:pt x="59" y="176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2" y="174"/>
                  <a:pt x="63" y="174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5" y="173"/>
                  <a:pt x="65" y="172"/>
                  <a:pt x="65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7" y="172"/>
                  <a:pt x="67" y="171"/>
                </a:cubicBezTo>
                <a:cubicBezTo>
                  <a:pt x="68" y="171"/>
                  <a:pt x="68" y="171"/>
                  <a:pt x="69" y="171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2" y="169"/>
                  <a:pt x="73" y="169"/>
                  <a:pt x="74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6" y="168"/>
                  <a:pt x="76" y="168"/>
                </a:cubicBezTo>
                <a:cubicBezTo>
                  <a:pt x="76" y="168"/>
                  <a:pt x="76" y="168"/>
                  <a:pt x="76" y="168"/>
                </a:cubicBezTo>
                <a:cubicBezTo>
                  <a:pt x="77" y="167"/>
                  <a:pt x="77" y="167"/>
                  <a:pt x="77" y="167"/>
                </a:cubicBezTo>
                <a:cubicBezTo>
                  <a:pt x="78" y="167"/>
                  <a:pt x="79" y="167"/>
                  <a:pt x="80" y="166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83" y="166"/>
                  <a:pt x="83" y="166"/>
                  <a:pt x="83" y="166"/>
                </a:cubicBezTo>
                <a:cubicBezTo>
                  <a:pt x="84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7" y="164"/>
                  <a:pt x="87" y="164"/>
                  <a:pt x="8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90" y="163"/>
                  <a:pt x="91" y="163"/>
                  <a:pt x="92" y="163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5" y="162"/>
                  <a:pt x="96" y="162"/>
                  <a:pt x="98" y="162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3" y="161"/>
                  <a:pt x="104" y="161"/>
                  <a:pt x="104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7" y="161"/>
                  <a:pt x="108" y="160"/>
                  <a:pt x="109" y="160"/>
                </a:cubicBezTo>
                <a:cubicBezTo>
                  <a:pt x="110" y="160"/>
                  <a:pt x="111" y="160"/>
                  <a:pt x="111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3" y="160"/>
                  <a:pt x="113" y="160"/>
                  <a:pt x="113" y="160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15" y="160"/>
                  <a:pt x="115" y="160"/>
                  <a:pt x="116" y="160"/>
                </a:cubicBezTo>
                <a:cubicBezTo>
                  <a:pt x="118" y="200"/>
                  <a:pt x="118" y="200"/>
                  <a:pt x="118" y="200"/>
                </a:cubicBezTo>
                <a:cubicBezTo>
                  <a:pt x="133" y="200"/>
                  <a:pt x="133" y="200"/>
                  <a:pt x="133" y="200"/>
                </a:cubicBezTo>
                <a:cubicBezTo>
                  <a:pt x="135" y="160"/>
                  <a:pt x="135" y="160"/>
                  <a:pt x="135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8" y="160"/>
                  <a:pt x="138" y="160"/>
                  <a:pt x="138" y="160"/>
                </a:cubicBezTo>
                <a:cubicBezTo>
                  <a:pt x="139" y="160"/>
                  <a:pt x="139" y="160"/>
                  <a:pt x="140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1"/>
                  <a:pt x="143" y="161"/>
                  <a:pt x="143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6" y="161"/>
                  <a:pt x="146" y="161"/>
                </a:cubicBezTo>
                <a:cubicBezTo>
                  <a:pt x="147" y="161"/>
                  <a:pt x="148" y="161"/>
                  <a:pt x="148" y="161"/>
                </a:cubicBezTo>
                <a:cubicBezTo>
                  <a:pt x="149" y="161"/>
                  <a:pt x="149" y="161"/>
                  <a:pt x="150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2" y="162"/>
                  <a:pt x="153" y="162"/>
                  <a:pt x="153" y="162"/>
                </a:cubicBezTo>
                <a:cubicBezTo>
                  <a:pt x="154" y="162"/>
                  <a:pt x="155" y="162"/>
                  <a:pt x="155" y="163"/>
                </a:cubicBezTo>
                <a:cubicBezTo>
                  <a:pt x="156" y="163"/>
                  <a:pt x="157" y="163"/>
                  <a:pt x="157" y="163"/>
                </a:cubicBezTo>
                <a:cubicBezTo>
                  <a:pt x="158" y="163"/>
                  <a:pt x="158" y="163"/>
                  <a:pt x="159" y="163"/>
                </a:cubicBezTo>
                <a:cubicBezTo>
                  <a:pt x="160" y="164"/>
                  <a:pt x="160" y="164"/>
                  <a:pt x="161" y="164"/>
                </a:cubicBezTo>
                <a:cubicBezTo>
                  <a:pt x="162" y="164"/>
                  <a:pt x="162" y="164"/>
                  <a:pt x="163" y="164"/>
                </a:cubicBezTo>
                <a:cubicBezTo>
                  <a:pt x="164" y="165"/>
                  <a:pt x="165" y="165"/>
                  <a:pt x="166" y="165"/>
                </a:cubicBezTo>
                <a:cubicBezTo>
                  <a:pt x="166" y="165"/>
                  <a:pt x="167" y="165"/>
                  <a:pt x="168" y="166"/>
                </a:cubicBezTo>
                <a:cubicBezTo>
                  <a:pt x="168" y="166"/>
                  <a:pt x="168" y="166"/>
                  <a:pt x="168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7"/>
                  <a:pt x="171" y="167"/>
                  <a:pt x="171" y="167"/>
                </a:cubicBezTo>
                <a:cubicBezTo>
                  <a:pt x="171" y="167"/>
                  <a:pt x="171" y="167"/>
                  <a:pt x="172" y="167"/>
                </a:cubicBezTo>
                <a:cubicBezTo>
                  <a:pt x="173" y="167"/>
                  <a:pt x="174" y="168"/>
                  <a:pt x="176" y="169"/>
                </a:cubicBezTo>
                <a:cubicBezTo>
                  <a:pt x="177" y="169"/>
                  <a:pt x="177" y="169"/>
                  <a:pt x="178" y="169"/>
                </a:cubicBezTo>
                <a:cubicBezTo>
                  <a:pt x="179" y="170"/>
                  <a:pt x="179" y="170"/>
                  <a:pt x="179" y="170"/>
                </a:cubicBezTo>
                <a:cubicBezTo>
                  <a:pt x="179" y="170"/>
                  <a:pt x="180" y="170"/>
                  <a:pt x="180" y="170"/>
                </a:cubicBezTo>
                <a:cubicBezTo>
                  <a:pt x="180" y="170"/>
                  <a:pt x="181" y="171"/>
                  <a:pt x="181" y="171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82" y="171"/>
                  <a:pt x="182" y="171"/>
                  <a:pt x="183" y="171"/>
                </a:cubicBezTo>
                <a:cubicBezTo>
                  <a:pt x="183" y="171"/>
                  <a:pt x="183" y="172"/>
                  <a:pt x="183" y="172"/>
                </a:cubicBezTo>
                <a:cubicBezTo>
                  <a:pt x="183" y="172"/>
                  <a:pt x="183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5" y="173"/>
                  <a:pt x="187" y="173"/>
                  <a:pt x="188" y="174"/>
                </a:cubicBezTo>
                <a:cubicBezTo>
                  <a:pt x="189" y="175"/>
                  <a:pt x="189" y="175"/>
                  <a:pt x="189" y="175"/>
                </a:cubicBezTo>
                <a:cubicBezTo>
                  <a:pt x="189" y="175"/>
                  <a:pt x="189" y="175"/>
                  <a:pt x="190" y="175"/>
                </a:cubicBezTo>
                <a:cubicBezTo>
                  <a:pt x="191" y="176"/>
                  <a:pt x="193" y="177"/>
                  <a:pt x="195" y="178"/>
                </a:cubicBezTo>
                <a:cubicBezTo>
                  <a:pt x="195" y="178"/>
                  <a:pt x="195" y="178"/>
                  <a:pt x="195" y="178"/>
                </a:cubicBezTo>
                <a:cubicBezTo>
                  <a:pt x="195" y="178"/>
                  <a:pt x="195" y="179"/>
                  <a:pt x="195" y="179"/>
                </a:cubicBezTo>
                <a:cubicBezTo>
                  <a:pt x="195" y="179"/>
                  <a:pt x="195" y="179"/>
                  <a:pt x="196" y="179"/>
                </a:cubicBezTo>
                <a:cubicBezTo>
                  <a:pt x="197" y="180"/>
                  <a:pt x="198" y="180"/>
                  <a:pt x="199" y="181"/>
                </a:cubicBezTo>
                <a:cubicBezTo>
                  <a:pt x="199" y="181"/>
                  <a:pt x="199" y="181"/>
                  <a:pt x="199" y="182"/>
                </a:cubicBezTo>
                <a:cubicBezTo>
                  <a:pt x="199" y="182"/>
                  <a:pt x="199" y="182"/>
                  <a:pt x="199" y="182"/>
                </a:cubicBezTo>
                <a:cubicBezTo>
                  <a:pt x="200" y="182"/>
                  <a:pt x="200" y="183"/>
                  <a:pt x="201" y="183"/>
                </a:cubicBezTo>
                <a:cubicBezTo>
                  <a:pt x="201" y="183"/>
                  <a:pt x="201" y="183"/>
                  <a:pt x="201" y="183"/>
                </a:cubicBezTo>
                <a:cubicBezTo>
                  <a:pt x="202" y="184"/>
                  <a:pt x="203" y="185"/>
                  <a:pt x="204" y="186"/>
                </a:cubicBezTo>
                <a:cubicBezTo>
                  <a:pt x="204" y="186"/>
                  <a:pt x="204" y="186"/>
                  <a:pt x="204" y="186"/>
                </a:cubicBezTo>
                <a:cubicBezTo>
                  <a:pt x="204" y="186"/>
                  <a:pt x="204" y="186"/>
                  <a:pt x="204" y="187"/>
                </a:cubicBezTo>
                <a:cubicBezTo>
                  <a:pt x="205" y="187"/>
                  <a:pt x="205" y="187"/>
                  <a:pt x="205" y="187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7" y="189"/>
                  <a:pt x="207" y="190"/>
                  <a:pt x="208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214" y="205"/>
                  <a:pt x="214" y="205"/>
                  <a:pt x="214" y="205"/>
                </a:cubicBezTo>
                <a:cubicBezTo>
                  <a:pt x="214" y="206"/>
                  <a:pt x="215" y="206"/>
                  <a:pt x="215" y="207"/>
                </a:cubicBezTo>
                <a:cubicBezTo>
                  <a:pt x="215" y="208"/>
                  <a:pt x="215" y="209"/>
                  <a:pt x="215" y="210"/>
                </a:cubicBezTo>
                <a:cubicBezTo>
                  <a:pt x="215" y="210"/>
                  <a:pt x="215" y="211"/>
                  <a:pt x="215" y="212"/>
                </a:cubicBezTo>
                <a:close/>
                <a:moveTo>
                  <a:pt x="70" y="205"/>
                </a:move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lnTo>
                  <a:pt x="70" y="205"/>
                </a:lnTo>
                <a:close/>
                <a:moveTo>
                  <a:pt x="75" y="192"/>
                </a:moveTo>
                <a:cubicBezTo>
                  <a:pt x="76" y="191"/>
                  <a:pt x="76" y="191"/>
                  <a:pt x="76" y="191"/>
                </a:cubicBezTo>
                <a:cubicBezTo>
                  <a:pt x="76" y="191"/>
                  <a:pt x="76" y="191"/>
                  <a:pt x="76" y="191"/>
                </a:cubicBezTo>
                <a:lnTo>
                  <a:pt x="75" y="192"/>
                </a:lnTo>
                <a:close/>
                <a:moveTo>
                  <a:pt x="175" y="191"/>
                </a:moveTo>
                <a:cubicBezTo>
                  <a:pt x="175" y="191"/>
                  <a:pt x="175" y="191"/>
                  <a:pt x="175" y="191"/>
                </a:cubicBezTo>
                <a:cubicBezTo>
                  <a:pt x="179" y="191"/>
                  <a:pt x="179" y="191"/>
                  <a:pt x="179" y="191"/>
                </a:cubicBezTo>
                <a:lnTo>
                  <a:pt x="175" y="191"/>
                </a:lnTo>
                <a:close/>
                <a:moveTo>
                  <a:pt x="176" y="204"/>
                </a:move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lnTo>
                  <a:pt x="176" y="2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0576617" y="4811819"/>
            <a:ext cx="613619" cy="613621"/>
            <a:chOff x="8685167" y="3886073"/>
            <a:chExt cx="303801" cy="303802"/>
          </a:xfrm>
        </p:grpSpPr>
        <p:sp>
          <p:nvSpPr>
            <p:cNvPr id="30" name="Freeform 412"/>
            <p:cNvSpPr>
              <a:spLocks noEditPoints="1"/>
            </p:cNvSpPr>
            <p:nvPr/>
          </p:nvSpPr>
          <p:spPr bwMode="auto">
            <a:xfrm>
              <a:off x="8874015" y="3886073"/>
              <a:ext cx="114953" cy="114953"/>
            </a:xfrm>
            <a:custGeom>
              <a:avLst/>
              <a:gdLst>
                <a:gd name="T0" fmla="*/ 105 w 108"/>
                <a:gd name="T1" fmla="*/ 44 h 108"/>
                <a:gd name="T2" fmla="*/ 89 w 108"/>
                <a:gd name="T3" fmla="*/ 41 h 108"/>
                <a:gd name="T4" fmla="*/ 88 w 108"/>
                <a:gd name="T5" fmla="*/ 38 h 108"/>
                <a:gd name="T6" fmla="*/ 97 w 108"/>
                <a:gd name="T7" fmla="*/ 25 h 108"/>
                <a:gd name="T8" fmla="*/ 96 w 108"/>
                <a:gd name="T9" fmla="*/ 20 h 108"/>
                <a:gd name="T10" fmla="*/ 87 w 108"/>
                <a:gd name="T11" fmla="*/ 11 h 108"/>
                <a:gd name="T12" fmla="*/ 83 w 108"/>
                <a:gd name="T13" fmla="*/ 11 h 108"/>
                <a:gd name="T14" fmla="*/ 69 w 108"/>
                <a:gd name="T15" fmla="*/ 20 h 108"/>
                <a:gd name="T16" fmla="*/ 66 w 108"/>
                <a:gd name="T17" fmla="*/ 19 h 108"/>
                <a:gd name="T18" fmla="*/ 64 w 108"/>
                <a:gd name="T19" fmla="*/ 3 h 108"/>
                <a:gd name="T20" fmla="*/ 60 w 108"/>
                <a:gd name="T21" fmla="*/ 0 h 108"/>
                <a:gd name="T22" fmla="*/ 48 w 108"/>
                <a:gd name="T23" fmla="*/ 0 h 108"/>
                <a:gd name="T24" fmla="*/ 44 w 108"/>
                <a:gd name="T25" fmla="*/ 3 h 108"/>
                <a:gd name="T26" fmla="*/ 41 w 108"/>
                <a:gd name="T27" fmla="*/ 19 h 108"/>
                <a:gd name="T28" fmla="*/ 38 w 108"/>
                <a:gd name="T29" fmla="*/ 20 h 108"/>
                <a:gd name="T30" fmla="*/ 25 w 108"/>
                <a:gd name="T31" fmla="*/ 11 h 108"/>
                <a:gd name="T32" fmla="*/ 20 w 108"/>
                <a:gd name="T33" fmla="*/ 11 h 108"/>
                <a:gd name="T34" fmla="*/ 11 w 108"/>
                <a:gd name="T35" fmla="*/ 20 h 108"/>
                <a:gd name="T36" fmla="*/ 11 w 108"/>
                <a:gd name="T37" fmla="*/ 25 h 108"/>
                <a:gd name="T38" fmla="*/ 20 w 108"/>
                <a:gd name="T39" fmla="*/ 38 h 108"/>
                <a:gd name="T40" fmla="*/ 19 w 108"/>
                <a:gd name="T41" fmla="*/ 41 h 108"/>
                <a:gd name="T42" fmla="*/ 3 w 108"/>
                <a:gd name="T43" fmla="*/ 44 h 108"/>
                <a:gd name="T44" fmla="*/ 0 w 108"/>
                <a:gd name="T45" fmla="*/ 48 h 108"/>
                <a:gd name="T46" fmla="*/ 0 w 108"/>
                <a:gd name="T47" fmla="*/ 60 h 108"/>
                <a:gd name="T48" fmla="*/ 3 w 108"/>
                <a:gd name="T49" fmla="*/ 64 h 108"/>
                <a:gd name="T50" fmla="*/ 19 w 108"/>
                <a:gd name="T51" fmla="*/ 67 h 108"/>
                <a:gd name="T52" fmla="*/ 20 w 108"/>
                <a:gd name="T53" fmla="*/ 69 h 108"/>
                <a:gd name="T54" fmla="*/ 11 w 108"/>
                <a:gd name="T55" fmla="*/ 83 h 108"/>
                <a:gd name="T56" fmla="*/ 11 w 108"/>
                <a:gd name="T57" fmla="*/ 88 h 108"/>
                <a:gd name="T58" fmla="*/ 20 w 108"/>
                <a:gd name="T59" fmla="*/ 96 h 108"/>
                <a:gd name="T60" fmla="*/ 25 w 108"/>
                <a:gd name="T61" fmla="*/ 97 h 108"/>
                <a:gd name="T62" fmla="*/ 38 w 108"/>
                <a:gd name="T63" fmla="*/ 88 h 108"/>
                <a:gd name="T64" fmla="*/ 41 w 108"/>
                <a:gd name="T65" fmla="*/ 89 h 108"/>
                <a:gd name="T66" fmla="*/ 44 w 108"/>
                <a:gd name="T67" fmla="*/ 105 h 108"/>
                <a:gd name="T68" fmla="*/ 48 w 108"/>
                <a:gd name="T69" fmla="*/ 108 h 108"/>
                <a:gd name="T70" fmla="*/ 60 w 108"/>
                <a:gd name="T71" fmla="*/ 108 h 108"/>
                <a:gd name="T72" fmla="*/ 64 w 108"/>
                <a:gd name="T73" fmla="*/ 105 h 108"/>
                <a:gd name="T74" fmla="*/ 66 w 108"/>
                <a:gd name="T75" fmla="*/ 89 h 108"/>
                <a:gd name="T76" fmla="*/ 69 w 108"/>
                <a:gd name="T77" fmla="*/ 88 h 108"/>
                <a:gd name="T78" fmla="*/ 83 w 108"/>
                <a:gd name="T79" fmla="*/ 97 h 108"/>
                <a:gd name="T80" fmla="*/ 87 w 108"/>
                <a:gd name="T81" fmla="*/ 96 h 108"/>
                <a:gd name="T82" fmla="*/ 96 w 108"/>
                <a:gd name="T83" fmla="*/ 88 h 108"/>
                <a:gd name="T84" fmla="*/ 97 w 108"/>
                <a:gd name="T85" fmla="*/ 83 h 108"/>
                <a:gd name="T86" fmla="*/ 88 w 108"/>
                <a:gd name="T87" fmla="*/ 69 h 108"/>
                <a:gd name="T88" fmla="*/ 89 w 108"/>
                <a:gd name="T89" fmla="*/ 67 h 108"/>
                <a:gd name="T90" fmla="*/ 105 w 108"/>
                <a:gd name="T91" fmla="*/ 64 h 108"/>
                <a:gd name="T92" fmla="*/ 108 w 108"/>
                <a:gd name="T93" fmla="*/ 60 h 108"/>
                <a:gd name="T94" fmla="*/ 108 w 108"/>
                <a:gd name="T95" fmla="*/ 48 h 108"/>
                <a:gd name="T96" fmla="*/ 105 w 108"/>
                <a:gd name="T97" fmla="*/ 44 h 108"/>
                <a:gd name="T98" fmla="*/ 54 w 108"/>
                <a:gd name="T99" fmla="*/ 71 h 108"/>
                <a:gd name="T100" fmla="*/ 37 w 108"/>
                <a:gd name="T101" fmla="*/ 54 h 108"/>
                <a:gd name="T102" fmla="*/ 54 w 108"/>
                <a:gd name="T103" fmla="*/ 37 h 108"/>
                <a:gd name="T104" fmla="*/ 71 w 108"/>
                <a:gd name="T105" fmla="*/ 54 h 108"/>
                <a:gd name="T106" fmla="*/ 54 w 108"/>
                <a:gd name="T107" fmla="*/ 7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108">
                  <a:moveTo>
                    <a:pt x="105" y="44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0"/>
                    <a:pt x="88" y="3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8" y="23"/>
                    <a:pt x="97" y="21"/>
                    <a:pt x="96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4" y="10"/>
                    <a:pt x="83" y="11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1"/>
                    <a:pt x="67" y="21"/>
                    <a:pt x="66" y="1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1"/>
                    <a:pt x="62" y="0"/>
                    <a:pt x="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4" y="1"/>
                    <a:pt x="44" y="3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21"/>
                    <a:pt x="40" y="21"/>
                    <a:pt x="38" y="2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0"/>
                    <a:pt x="21" y="10"/>
                    <a:pt x="20" y="1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1"/>
                    <a:pt x="10" y="23"/>
                    <a:pt x="11" y="2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40"/>
                    <a:pt x="21" y="41"/>
                    <a:pt x="19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5"/>
                    <a:pt x="0" y="46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1" y="67"/>
                    <a:pt x="21" y="68"/>
                    <a:pt x="20" y="6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0" y="84"/>
                    <a:pt x="10" y="86"/>
                    <a:pt x="11" y="88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1" y="97"/>
                    <a:pt x="23" y="98"/>
                    <a:pt x="25" y="97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0" y="87"/>
                    <a:pt x="41" y="87"/>
                    <a:pt x="41" y="89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6"/>
                    <a:pt x="46" y="108"/>
                    <a:pt x="48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2" y="108"/>
                    <a:pt x="63" y="106"/>
                    <a:pt x="64" y="10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87"/>
                    <a:pt x="68" y="87"/>
                    <a:pt x="69" y="88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4" y="98"/>
                    <a:pt x="86" y="97"/>
                    <a:pt x="87" y="96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86"/>
                    <a:pt x="98" y="84"/>
                    <a:pt x="97" y="8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87" y="68"/>
                    <a:pt x="87" y="67"/>
                    <a:pt x="89" y="67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6" y="63"/>
                    <a:pt x="108" y="62"/>
                    <a:pt x="108" y="60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8" y="46"/>
                    <a:pt x="106" y="45"/>
                    <a:pt x="105" y="44"/>
                  </a:cubicBezTo>
                  <a:close/>
                  <a:moveTo>
                    <a:pt x="54" y="71"/>
                  </a:moveTo>
                  <a:cubicBezTo>
                    <a:pt x="45" y="71"/>
                    <a:pt x="37" y="63"/>
                    <a:pt x="37" y="54"/>
                  </a:cubicBezTo>
                  <a:cubicBezTo>
                    <a:pt x="37" y="45"/>
                    <a:pt x="45" y="37"/>
                    <a:pt x="54" y="37"/>
                  </a:cubicBezTo>
                  <a:cubicBezTo>
                    <a:pt x="63" y="37"/>
                    <a:pt x="71" y="45"/>
                    <a:pt x="71" y="54"/>
                  </a:cubicBezTo>
                  <a:cubicBezTo>
                    <a:pt x="71" y="63"/>
                    <a:pt x="63" y="71"/>
                    <a:pt x="54" y="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413"/>
            <p:cNvSpPr>
              <a:spLocks noEditPoints="1"/>
            </p:cNvSpPr>
            <p:nvPr/>
          </p:nvSpPr>
          <p:spPr bwMode="auto">
            <a:xfrm>
              <a:off x="8685167" y="3962707"/>
              <a:ext cx="227169" cy="227168"/>
            </a:xfrm>
            <a:custGeom>
              <a:avLst/>
              <a:gdLst>
                <a:gd name="T0" fmla="*/ 210 w 216"/>
                <a:gd name="T1" fmla="*/ 89 h 216"/>
                <a:gd name="T2" fmla="*/ 178 w 216"/>
                <a:gd name="T3" fmla="*/ 83 h 216"/>
                <a:gd name="T4" fmla="*/ 176 w 216"/>
                <a:gd name="T5" fmla="*/ 77 h 216"/>
                <a:gd name="T6" fmla="*/ 194 w 216"/>
                <a:gd name="T7" fmla="*/ 49 h 216"/>
                <a:gd name="T8" fmla="*/ 193 w 216"/>
                <a:gd name="T9" fmla="*/ 41 h 216"/>
                <a:gd name="T10" fmla="*/ 175 w 216"/>
                <a:gd name="T11" fmla="*/ 23 h 216"/>
                <a:gd name="T12" fmla="*/ 167 w 216"/>
                <a:gd name="T13" fmla="*/ 22 h 216"/>
                <a:gd name="T14" fmla="*/ 139 w 216"/>
                <a:gd name="T15" fmla="*/ 40 h 216"/>
                <a:gd name="T16" fmla="*/ 133 w 216"/>
                <a:gd name="T17" fmla="*/ 38 h 216"/>
                <a:gd name="T18" fmla="*/ 127 w 216"/>
                <a:gd name="T19" fmla="*/ 6 h 216"/>
                <a:gd name="T20" fmla="*/ 121 w 216"/>
                <a:gd name="T21" fmla="*/ 0 h 216"/>
                <a:gd name="T22" fmla="*/ 95 w 216"/>
                <a:gd name="T23" fmla="*/ 0 h 216"/>
                <a:gd name="T24" fmla="*/ 89 w 216"/>
                <a:gd name="T25" fmla="*/ 6 h 216"/>
                <a:gd name="T26" fmla="*/ 83 w 216"/>
                <a:gd name="T27" fmla="*/ 38 h 216"/>
                <a:gd name="T28" fmla="*/ 77 w 216"/>
                <a:gd name="T29" fmla="*/ 40 h 216"/>
                <a:gd name="T30" fmla="*/ 49 w 216"/>
                <a:gd name="T31" fmla="*/ 22 h 216"/>
                <a:gd name="T32" fmla="*/ 41 w 216"/>
                <a:gd name="T33" fmla="*/ 23 h 216"/>
                <a:gd name="T34" fmla="*/ 23 w 216"/>
                <a:gd name="T35" fmla="*/ 41 h 216"/>
                <a:gd name="T36" fmla="*/ 22 w 216"/>
                <a:gd name="T37" fmla="*/ 49 h 216"/>
                <a:gd name="T38" fmla="*/ 40 w 216"/>
                <a:gd name="T39" fmla="*/ 77 h 216"/>
                <a:gd name="T40" fmla="*/ 38 w 216"/>
                <a:gd name="T41" fmla="*/ 83 h 216"/>
                <a:gd name="T42" fmla="*/ 6 w 216"/>
                <a:gd name="T43" fmla="*/ 89 h 216"/>
                <a:gd name="T44" fmla="*/ 0 w 216"/>
                <a:gd name="T45" fmla="*/ 95 h 216"/>
                <a:gd name="T46" fmla="*/ 0 w 216"/>
                <a:gd name="T47" fmla="*/ 121 h 216"/>
                <a:gd name="T48" fmla="*/ 6 w 216"/>
                <a:gd name="T49" fmla="*/ 127 h 216"/>
                <a:gd name="T50" fmla="*/ 38 w 216"/>
                <a:gd name="T51" fmla="*/ 133 h 216"/>
                <a:gd name="T52" fmla="*/ 40 w 216"/>
                <a:gd name="T53" fmla="*/ 139 h 216"/>
                <a:gd name="T54" fmla="*/ 22 w 216"/>
                <a:gd name="T55" fmla="*/ 167 h 216"/>
                <a:gd name="T56" fmla="*/ 23 w 216"/>
                <a:gd name="T57" fmla="*/ 175 h 216"/>
                <a:gd name="T58" fmla="*/ 41 w 216"/>
                <a:gd name="T59" fmla="*/ 193 h 216"/>
                <a:gd name="T60" fmla="*/ 49 w 216"/>
                <a:gd name="T61" fmla="*/ 194 h 216"/>
                <a:gd name="T62" fmla="*/ 77 w 216"/>
                <a:gd name="T63" fmla="*/ 176 h 216"/>
                <a:gd name="T64" fmla="*/ 83 w 216"/>
                <a:gd name="T65" fmla="*/ 178 h 216"/>
                <a:gd name="T66" fmla="*/ 89 w 216"/>
                <a:gd name="T67" fmla="*/ 210 h 216"/>
                <a:gd name="T68" fmla="*/ 95 w 216"/>
                <a:gd name="T69" fmla="*/ 216 h 216"/>
                <a:gd name="T70" fmla="*/ 121 w 216"/>
                <a:gd name="T71" fmla="*/ 216 h 216"/>
                <a:gd name="T72" fmla="*/ 127 w 216"/>
                <a:gd name="T73" fmla="*/ 210 h 216"/>
                <a:gd name="T74" fmla="*/ 133 w 216"/>
                <a:gd name="T75" fmla="*/ 178 h 216"/>
                <a:gd name="T76" fmla="*/ 139 w 216"/>
                <a:gd name="T77" fmla="*/ 176 h 216"/>
                <a:gd name="T78" fmla="*/ 167 w 216"/>
                <a:gd name="T79" fmla="*/ 194 h 216"/>
                <a:gd name="T80" fmla="*/ 175 w 216"/>
                <a:gd name="T81" fmla="*/ 193 h 216"/>
                <a:gd name="T82" fmla="*/ 193 w 216"/>
                <a:gd name="T83" fmla="*/ 175 h 216"/>
                <a:gd name="T84" fmla="*/ 194 w 216"/>
                <a:gd name="T85" fmla="*/ 167 h 216"/>
                <a:gd name="T86" fmla="*/ 176 w 216"/>
                <a:gd name="T87" fmla="*/ 139 h 216"/>
                <a:gd name="T88" fmla="*/ 178 w 216"/>
                <a:gd name="T89" fmla="*/ 133 h 216"/>
                <a:gd name="T90" fmla="*/ 210 w 216"/>
                <a:gd name="T91" fmla="*/ 127 h 216"/>
                <a:gd name="T92" fmla="*/ 216 w 216"/>
                <a:gd name="T93" fmla="*/ 121 h 216"/>
                <a:gd name="T94" fmla="*/ 216 w 216"/>
                <a:gd name="T95" fmla="*/ 95 h 216"/>
                <a:gd name="T96" fmla="*/ 210 w 216"/>
                <a:gd name="T97" fmla="*/ 89 h 216"/>
                <a:gd name="T98" fmla="*/ 108 w 216"/>
                <a:gd name="T99" fmla="*/ 147 h 216"/>
                <a:gd name="T100" fmla="*/ 69 w 216"/>
                <a:gd name="T101" fmla="*/ 108 h 216"/>
                <a:gd name="T102" fmla="*/ 108 w 216"/>
                <a:gd name="T103" fmla="*/ 69 h 216"/>
                <a:gd name="T104" fmla="*/ 147 w 216"/>
                <a:gd name="T105" fmla="*/ 108 h 216"/>
                <a:gd name="T106" fmla="*/ 108 w 216"/>
                <a:gd name="T10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16">
                  <a:moveTo>
                    <a:pt x="210" y="89"/>
                  </a:moveTo>
                  <a:cubicBezTo>
                    <a:pt x="178" y="83"/>
                    <a:pt x="178" y="83"/>
                    <a:pt x="178" y="83"/>
                  </a:cubicBezTo>
                  <a:cubicBezTo>
                    <a:pt x="175" y="82"/>
                    <a:pt x="174" y="80"/>
                    <a:pt x="176" y="77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6" y="47"/>
                    <a:pt x="195" y="43"/>
                    <a:pt x="193" y="41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3" y="21"/>
                    <a:pt x="169" y="20"/>
                    <a:pt x="167" y="22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2"/>
                    <a:pt x="134" y="41"/>
                    <a:pt x="133" y="3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3"/>
                    <a:pt x="124" y="0"/>
                    <a:pt x="12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3"/>
                    <a:pt x="89" y="6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2" y="41"/>
                    <a:pt x="80" y="42"/>
                    <a:pt x="77" y="40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3" y="21"/>
                    <a:pt x="41" y="2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20" y="47"/>
                    <a:pt x="22" y="49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2" y="80"/>
                    <a:pt x="41" y="82"/>
                    <a:pt x="38" y="8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3" y="89"/>
                    <a:pt x="0" y="92"/>
                    <a:pt x="0" y="9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4"/>
                    <a:pt x="3" y="127"/>
                    <a:pt x="6" y="127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41" y="134"/>
                    <a:pt x="42" y="137"/>
                    <a:pt x="40" y="139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0" y="169"/>
                    <a:pt x="21" y="173"/>
                    <a:pt x="23" y="175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3" y="195"/>
                    <a:pt x="47" y="196"/>
                    <a:pt x="49" y="194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80" y="174"/>
                    <a:pt x="82" y="175"/>
                    <a:pt x="83" y="17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9" y="213"/>
                    <a:pt x="92" y="216"/>
                    <a:pt x="95" y="216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4" y="216"/>
                    <a:pt x="127" y="213"/>
                    <a:pt x="127" y="210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4" y="175"/>
                    <a:pt x="137" y="174"/>
                    <a:pt x="139" y="176"/>
                  </a:cubicBezTo>
                  <a:cubicBezTo>
                    <a:pt x="167" y="194"/>
                    <a:pt x="167" y="194"/>
                    <a:pt x="167" y="194"/>
                  </a:cubicBezTo>
                  <a:cubicBezTo>
                    <a:pt x="169" y="196"/>
                    <a:pt x="173" y="195"/>
                    <a:pt x="175" y="193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195" y="173"/>
                    <a:pt x="196" y="169"/>
                    <a:pt x="194" y="167"/>
                  </a:cubicBezTo>
                  <a:cubicBezTo>
                    <a:pt x="176" y="139"/>
                    <a:pt x="176" y="139"/>
                    <a:pt x="176" y="139"/>
                  </a:cubicBezTo>
                  <a:cubicBezTo>
                    <a:pt x="174" y="137"/>
                    <a:pt x="175" y="134"/>
                    <a:pt x="178" y="133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3" y="127"/>
                    <a:pt x="216" y="124"/>
                    <a:pt x="216" y="121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2"/>
                    <a:pt x="213" y="89"/>
                    <a:pt x="210" y="89"/>
                  </a:cubicBezTo>
                  <a:close/>
                  <a:moveTo>
                    <a:pt x="108" y="147"/>
                  </a:moveTo>
                  <a:cubicBezTo>
                    <a:pt x="86" y="147"/>
                    <a:pt x="69" y="130"/>
                    <a:pt x="69" y="108"/>
                  </a:cubicBezTo>
                  <a:cubicBezTo>
                    <a:pt x="69" y="87"/>
                    <a:pt x="86" y="69"/>
                    <a:pt x="108" y="69"/>
                  </a:cubicBezTo>
                  <a:cubicBezTo>
                    <a:pt x="130" y="69"/>
                    <a:pt x="147" y="87"/>
                    <a:pt x="147" y="108"/>
                  </a:cubicBezTo>
                  <a:cubicBezTo>
                    <a:pt x="147" y="130"/>
                    <a:pt x="130" y="147"/>
                    <a:pt x="108" y="1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6761428" y="1198713"/>
          <a:ext cx="4933671" cy="27304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240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mm) : 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pl-PL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1137(L)819(W)325(H)) </a:t>
                      </a:r>
                      <a:endParaRPr lang="pl-PL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自重</a:t>
                      </a:r>
                      <a:r>
                        <a:rPr lang="en-US" altLang="zh-CN" sz="160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kg) : 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最大举升高度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mm) :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额定负载能力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(kg):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载货运行速度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0.65m/s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空载运行速度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1.00m/s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导引定位精度</a:t>
                      </a:r>
                      <a:r>
                        <a:rPr lang="en-US" altLang="zh-CN" sz="160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(mm) :</a:t>
                      </a:r>
                      <a:endParaRPr lang="en-US" altLang="zh-CN" sz="1600" b="1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±10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5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停止角度精度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):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±1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25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停止位置精度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mm) : 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±10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6669" y="1237327"/>
            <a:ext cx="5626903" cy="2804759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341755" y="230505"/>
            <a:ext cx="426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MR-Q7C-LH1000C1(H)</a:t>
            </a:r>
            <a:r>
              <a:rPr lang="zh-CN" altLang="en-US" sz="3600">
                <a:solidFill>
                  <a:schemeClr val="accent3"/>
                </a:solidFill>
                <a:effectLst/>
              </a:rPr>
              <a:t> 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4690780" y="5758539"/>
            <a:ext cx="2805204" cy="118862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铁锂电池：连续工作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8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小时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自主充电：最多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1.5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小时充满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7229232" y="5758539"/>
            <a:ext cx="2367178" cy="130324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相机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二维码：精确定位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惯性导航：陀螺仪、里程计用于无码区域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400050" indent="-171450" algn="ctr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2661184" y="5758539"/>
            <a:ext cx="1708792" cy="975725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举升高度：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6cm</a:t>
            </a:r>
          </a:p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负重：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1000Kg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9612216" y="5758539"/>
            <a:ext cx="2293797" cy="976017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直流无刷电机：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400W</a:t>
            </a:r>
          </a:p>
          <a:p>
            <a:pPr marL="342900" indent="-171450" defTabSz="619125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最大运行速度：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1.5m/s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446086" y="138489"/>
            <a:ext cx="4794266" cy="484536"/>
          </a:xfrm>
          <a:prstGeom prst="rect">
            <a:avLst/>
          </a:prstGeom>
        </p:spPr>
        <p:txBody>
          <a:bodyPr lIns="68571" tIns="34285" rIns="68571" bIns="34285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电源设备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76200" y="257265"/>
            <a:ext cx="1146147" cy="73152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 bwMode="auto">
          <a:xfrm>
            <a:off x="2635920" y="5105759"/>
            <a:ext cx="2805204" cy="118862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-10℃~50℃</a:t>
            </a: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工作环境湿度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20%·50%</a:t>
            </a: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工作海拔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≤2000m</a:t>
            </a: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83620" y="5105759"/>
            <a:ext cx="2269992" cy="81246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输出过压告警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  <a:p>
            <a:pPr marL="400050" indent="-17145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输出过压保护</a:t>
            </a:r>
          </a:p>
        </p:txBody>
      </p:sp>
      <p:sp>
        <p:nvSpPr>
          <p:cNvPr id="12" name="矩形 11"/>
          <p:cNvSpPr/>
          <p:nvPr/>
        </p:nvSpPr>
        <p:spPr>
          <a:xfrm>
            <a:off x="758940" y="4756787"/>
            <a:ext cx="133882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安全防护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Light" charset="0"/>
              <a:sym typeface="Helvetica Light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51374" y="4698367"/>
            <a:ext cx="13258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defTabSz="82550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 charset="0"/>
                <a:sym typeface="Helvetica Light" charset="0"/>
              </a:rPr>
              <a:t>工作环境</a:t>
            </a:r>
          </a:p>
        </p:txBody>
      </p:sp>
      <p:sp>
        <p:nvSpPr>
          <p:cNvPr id="14" name="Freeform 503"/>
          <p:cNvSpPr>
            <a:spLocks noEditPoints="1"/>
          </p:cNvSpPr>
          <p:nvPr/>
        </p:nvSpPr>
        <p:spPr bwMode="auto">
          <a:xfrm>
            <a:off x="1163395" y="4225930"/>
            <a:ext cx="529383" cy="519843"/>
          </a:xfrm>
          <a:custGeom>
            <a:avLst/>
            <a:gdLst>
              <a:gd name="T0" fmla="*/ 143 w 287"/>
              <a:gd name="T1" fmla="*/ 0 h 283"/>
              <a:gd name="T2" fmla="*/ 208 w 287"/>
              <a:gd name="T3" fmla="*/ 14 h 283"/>
              <a:gd name="T4" fmla="*/ 280 w 287"/>
              <a:gd name="T5" fmla="*/ 4 h 283"/>
              <a:gd name="T6" fmla="*/ 287 w 287"/>
              <a:gd name="T7" fmla="*/ 61 h 283"/>
              <a:gd name="T8" fmla="*/ 220 w 287"/>
              <a:gd name="T9" fmla="*/ 237 h 283"/>
              <a:gd name="T10" fmla="*/ 143 w 287"/>
              <a:gd name="T11" fmla="*/ 283 h 283"/>
              <a:gd name="T12" fmla="*/ 67 w 287"/>
              <a:gd name="T13" fmla="*/ 238 h 283"/>
              <a:gd name="T14" fmla="*/ 0 w 287"/>
              <a:gd name="T15" fmla="*/ 61 h 283"/>
              <a:gd name="T16" fmla="*/ 7 w 287"/>
              <a:gd name="T17" fmla="*/ 4 h 283"/>
              <a:gd name="T18" fmla="*/ 79 w 287"/>
              <a:gd name="T19" fmla="*/ 14 h 283"/>
              <a:gd name="T20" fmla="*/ 143 w 287"/>
              <a:gd name="T21" fmla="*/ 0 h 283"/>
              <a:gd name="T22" fmla="*/ 37 w 287"/>
              <a:gd name="T23" fmla="*/ 90 h 283"/>
              <a:gd name="T24" fmla="*/ 90 w 287"/>
              <a:gd name="T25" fmla="*/ 210 h 283"/>
              <a:gd name="T26" fmla="*/ 143 w 287"/>
              <a:gd name="T27" fmla="*/ 246 h 283"/>
              <a:gd name="T28" fmla="*/ 197 w 287"/>
              <a:gd name="T29" fmla="*/ 210 h 283"/>
              <a:gd name="T30" fmla="*/ 250 w 287"/>
              <a:gd name="T31" fmla="*/ 90 h 283"/>
              <a:gd name="T32" fmla="*/ 37 w 287"/>
              <a:gd name="T33" fmla="*/ 9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7" h="283">
                <a:moveTo>
                  <a:pt x="143" y="0"/>
                </a:moveTo>
                <a:cubicBezTo>
                  <a:pt x="143" y="0"/>
                  <a:pt x="176" y="14"/>
                  <a:pt x="208" y="14"/>
                </a:cubicBezTo>
                <a:cubicBezTo>
                  <a:pt x="240" y="14"/>
                  <a:pt x="280" y="4"/>
                  <a:pt x="280" y="4"/>
                </a:cubicBezTo>
                <a:cubicBezTo>
                  <a:pt x="280" y="4"/>
                  <a:pt x="287" y="27"/>
                  <a:pt x="287" y="61"/>
                </a:cubicBezTo>
                <a:cubicBezTo>
                  <a:pt x="287" y="150"/>
                  <a:pt x="258" y="206"/>
                  <a:pt x="220" y="237"/>
                </a:cubicBezTo>
                <a:cubicBezTo>
                  <a:pt x="197" y="257"/>
                  <a:pt x="159" y="283"/>
                  <a:pt x="143" y="283"/>
                </a:cubicBezTo>
                <a:cubicBezTo>
                  <a:pt x="128" y="283"/>
                  <a:pt x="90" y="257"/>
                  <a:pt x="67" y="238"/>
                </a:cubicBezTo>
                <a:cubicBezTo>
                  <a:pt x="29" y="206"/>
                  <a:pt x="0" y="150"/>
                  <a:pt x="0" y="61"/>
                </a:cubicBezTo>
                <a:cubicBezTo>
                  <a:pt x="0" y="26"/>
                  <a:pt x="7" y="4"/>
                  <a:pt x="7" y="4"/>
                </a:cubicBezTo>
                <a:cubicBezTo>
                  <a:pt x="7" y="4"/>
                  <a:pt x="46" y="14"/>
                  <a:pt x="79" y="14"/>
                </a:cubicBezTo>
                <a:cubicBezTo>
                  <a:pt x="111" y="14"/>
                  <a:pt x="143" y="0"/>
                  <a:pt x="143" y="0"/>
                </a:cubicBezTo>
                <a:moveTo>
                  <a:pt x="37" y="90"/>
                </a:moveTo>
                <a:cubicBezTo>
                  <a:pt x="42" y="144"/>
                  <a:pt x="60" y="185"/>
                  <a:pt x="90" y="210"/>
                </a:cubicBezTo>
                <a:cubicBezTo>
                  <a:pt x="113" y="229"/>
                  <a:pt x="134" y="242"/>
                  <a:pt x="143" y="246"/>
                </a:cubicBezTo>
                <a:cubicBezTo>
                  <a:pt x="153" y="242"/>
                  <a:pt x="174" y="228"/>
                  <a:pt x="197" y="210"/>
                </a:cubicBezTo>
                <a:cubicBezTo>
                  <a:pt x="227" y="185"/>
                  <a:pt x="245" y="144"/>
                  <a:pt x="250" y="90"/>
                </a:cubicBezTo>
                <a:lnTo>
                  <a:pt x="37" y="9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183"/>
          <p:cNvSpPr>
            <a:spLocks noEditPoints="1"/>
          </p:cNvSpPr>
          <p:nvPr/>
        </p:nvSpPr>
        <p:spPr bwMode="auto">
          <a:xfrm>
            <a:off x="3483930" y="4144880"/>
            <a:ext cx="478881" cy="553709"/>
          </a:xfrm>
          <a:custGeom>
            <a:avLst/>
            <a:gdLst>
              <a:gd name="T0" fmla="*/ 139 w 249"/>
              <a:gd name="T1" fmla="*/ 98 h 288"/>
              <a:gd name="T2" fmla="*/ 88 w 249"/>
              <a:gd name="T3" fmla="*/ 147 h 288"/>
              <a:gd name="T4" fmla="*/ 2 w 249"/>
              <a:gd name="T5" fmla="*/ 221 h 288"/>
              <a:gd name="T6" fmla="*/ 7 w 249"/>
              <a:gd name="T7" fmla="*/ 237 h 288"/>
              <a:gd name="T8" fmla="*/ 14 w 249"/>
              <a:gd name="T9" fmla="*/ 247 h 288"/>
              <a:gd name="T10" fmla="*/ 24 w 249"/>
              <a:gd name="T11" fmla="*/ 258 h 288"/>
              <a:gd name="T12" fmla="*/ 38 w 249"/>
              <a:gd name="T13" fmla="*/ 267 h 288"/>
              <a:gd name="T14" fmla="*/ 49 w 249"/>
              <a:gd name="T15" fmla="*/ 273 h 288"/>
              <a:gd name="T16" fmla="*/ 67 w 249"/>
              <a:gd name="T17" fmla="*/ 280 h 288"/>
              <a:gd name="T18" fmla="*/ 95 w 249"/>
              <a:gd name="T19" fmla="*/ 286 h 288"/>
              <a:gd name="T20" fmla="*/ 131 w 249"/>
              <a:gd name="T21" fmla="*/ 288 h 288"/>
              <a:gd name="T22" fmla="*/ 161 w 249"/>
              <a:gd name="T23" fmla="*/ 285 h 288"/>
              <a:gd name="T24" fmla="*/ 183 w 249"/>
              <a:gd name="T25" fmla="*/ 280 h 288"/>
              <a:gd name="T26" fmla="*/ 202 w 249"/>
              <a:gd name="T27" fmla="*/ 272 h 288"/>
              <a:gd name="T28" fmla="*/ 217 w 249"/>
              <a:gd name="T29" fmla="*/ 264 h 288"/>
              <a:gd name="T30" fmla="*/ 227 w 249"/>
              <a:gd name="T31" fmla="*/ 257 h 288"/>
              <a:gd name="T32" fmla="*/ 235 w 249"/>
              <a:gd name="T33" fmla="*/ 249 h 288"/>
              <a:gd name="T34" fmla="*/ 242 w 249"/>
              <a:gd name="T35" fmla="*/ 239 h 288"/>
              <a:gd name="T36" fmla="*/ 245 w 249"/>
              <a:gd name="T37" fmla="*/ 232 h 288"/>
              <a:gd name="T38" fmla="*/ 247 w 249"/>
              <a:gd name="T39" fmla="*/ 224 h 288"/>
              <a:gd name="T40" fmla="*/ 247 w 249"/>
              <a:gd name="T41" fmla="*/ 221 h 288"/>
              <a:gd name="T42" fmla="*/ 101 w 249"/>
              <a:gd name="T43" fmla="*/ 49 h 288"/>
              <a:gd name="T44" fmla="*/ 213 w 249"/>
              <a:gd name="T45" fmla="*/ 217 h 288"/>
              <a:gd name="T46" fmla="*/ 134 w 249"/>
              <a:gd name="T47" fmla="*/ 225 h 288"/>
              <a:gd name="T48" fmla="*/ 52 w 249"/>
              <a:gd name="T49" fmla="*/ 234 h 288"/>
              <a:gd name="T50" fmla="*/ 35 w 249"/>
              <a:gd name="T51" fmla="*/ 210 h 288"/>
              <a:gd name="T52" fmla="*/ 35 w 249"/>
              <a:gd name="T53" fmla="*/ 209 h 288"/>
              <a:gd name="T54" fmla="*/ 74 w 249"/>
              <a:gd name="T55" fmla="*/ 205 h 288"/>
              <a:gd name="T56" fmla="*/ 42 w 249"/>
              <a:gd name="T57" fmla="*/ 190 h 288"/>
              <a:gd name="T58" fmla="*/ 47 w 249"/>
              <a:gd name="T59" fmla="*/ 185 h 288"/>
              <a:gd name="T60" fmla="*/ 50 w 249"/>
              <a:gd name="T61" fmla="*/ 182 h 288"/>
              <a:gd name="T62" fmla="*/ 55 w 249"/>
              <a:gd name="T63" fmla="*/ 178 h 288"/>
              <a:gd name="T64" fmla="*/ 60 w 249"/>
              <a:gd name="T65" fmla="*/ 175 h 288"/>
              <a:gd name="T66" fmla="*/ 64 w 249"/>
              <a:gd name="T67" fmla="*/ 173 h 288"/>
              <a:gd name="T68" fmla="*/ 70 w 249"/>
              <a:gd name="T69" fmla="*/ 170 h 288"/>
              <a:gd name="T70" fmla="*/ 75 w 249"/>
              <a:gd name="T71" fmla="*/ 168 h 288"/>
              <a:gd name="T72" fmla="*/ 81 w 249"/>
              <a:gd name="T73" fmla="*/ 166 h 288"/>
              <a:gd name="T74" fmla="*/ 86 w 249"/>
              <a:gd name="T75" fmla="*/ 164 h 288"/>
              <a:gd name="T76" fmla="*/ 93 w 249"/>
              <a:gd name="T77" fmla="*/ 163 h 288"/>
              <a:gd name="T78" fmla="*/ 98 w 249"/>
              <a:gd name="T79" fmla="*/ 162 h 288"/>
              <a:gd name="T80" fmla="*/ 105 w 249"/>
              <a:gd name="T81" fmla="*/ 161 h 288"/>
              <a:gd name="T82" fmla="*/ 109 w 249"/>
              <a:gd name="T83" fmla="*/ 160 h 288"/>
              <a:gd name="T84" fmla="*/ 116 w 249"/>
              <a:gd name="T85" fmla="*/ 160 h 288"/>
              <a:gd name="T86" fmla="*/ 140 w 249"/>
              <a:gd name="T87" fmla="*/ 160 h 288"/>
              <a:gd name="T88" fmla="*/ 146 w 249"/>
              <a:gd name="T89" fmla="*/ 161 h 288"/>
              <a:gd name="T90" fmla="*/ 151 w 249"/>
              <a:gd name="T91" fmla="*/ 162 h 288"/>
              <a:gd name="T92" fmla="*/ 161 w 249"/>
              <a:gd name="T93" fmla="*/ 164 h 288"/>
              <a:gd name="T94" fmla="*/ 169 w 249"/>
              <a:gd name="T95" fmla="*/ 166 h 288"/>
              <a:gd name="T96" fmla="*/ 176 w 249"/>
              <a:gd name="T97" fmla="*/ 169 h 288"/>
              <a:gd name="T98" fmla="*/ 183 w 249"/>
              <a:gd name="T99" fmla="*/ 171 h 288"/>
              <a:gd name="T100" fmla="*/ 190 w 249"/>
              <a:gd name="T101" fmla="*/ 175 h 288"/>
              <a:gd name="T102" fmla="*/ 199 w 249"/>
              <a:gd name="T103" fmla="*/ 182 h 288"/>
              <a:gd name="T104" fmla="*/ 204 w 249"/>
              <a:gd name="T105" fmla="*/ 187 h 288"/>
              <a:gd name="T106" fmla="*/ 175 w 249"/>
              <a:gd name="T107" fmla="*/ 190 h 288"/>
              <a:gd name="T108" fmla="*/ 214 w 249"/>
              <a:gd name="T109" fmla="*/ 205 h 288"/>
              <a:gd name="T110" fmla="*/ 74 w 249"/>
              <a:gd name="T111" fmla="*/ 205 h 288"/>
              <a:gd name="T112" fmla="*/ 175 w 249"/>
              <a:gd name="T113" fmla="*/ 191 h 288"/>
              <a:gd name="T114" fmla="*/ 176 w 249"/>
              <a:gd name="T115" fmla="*/ 20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9" h="288">
                <a:moveTo>
                  <a:pt x="244" y="195"/>
                </a:moveTo>
                <a:cubicBezTo>
                  <a:pt x="240" y="186"/>
                  <a:pt x="233" y="179"/>
                  <a:pt x="224" y="172"/>
                </a:cubicBezTo>
                <a:cubicBezTo>
                  <a:pt x="216" y="166"/>
                  <a:pt x="207" y="161"/>
                  <a:pt x="196" y="156"/>
                </a:cubicBezTo>
                <a:cubicBezTo>
                  <a:pt x="186" y="152"/>
                  <a:pt x="174" y="149"/>
                  <a:pt x="162" y="147"/>
                </a:cubicBezTo>
                <a:cubicBezTo>
                  <a:pt x="154" y="145"/>
                  <a:pt x="145" y="145"/>
                  <a:pt x="136" y="144"/>
                </a:cubicBezTo>
                <a:cubicBezTo>
                  <a:pt x="139" y="98"/>
                  <a:pt x="139" y="98"/>
                  <a:pt x="139" y="98"/>
                </a:cubicBezTo>
                <a:cubicBezTo>
                  <a:pt x="160" y="93"/>
                  <a:pt x="176" y="73"/>
                  <a:pt x="176" y="50"/>
                </a:cubicBezTo>
                <a:cubicBezTo>
                  <a:pt x="176" y="22"/>
                  <a:pt x="153" y="0"/>
                  <a:pt x="126" y="0"/>
                </a:cubicBezTo>
                <a:cubicBezTo>
                  <a:pt x="98" y="0"/>
                  <a:pt x="76" y="22"/>
                  <a:pt x="76" y="50"/>
                </a:cubicBezTo>
                <a:cubicBezTo>
                  <a:pt x="76" y="73"/>
                  <a:pt x="91" y="92"/>
                  <a:pt x="112" y="98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05" y="144"/>
                  <a:pt x="96" y="145"/>
                  <a:pt x="88" y="147"/>
                </a:cubicBezTo>
                <a:cubicBezTo>
                  <a:pt x="76" y="149"/>
                  <a:pt x="64" y="152"/>
                  <a:pt x="54" y="156"/>
                </a:cubicBezTo>
                <a:cubicBezTo>
                  <a:pt x="43" y="161"/>
                  <a:pt x="33" y="166"/>
                  <a:pt x="25" y="172"/>
                </a:cubicBezTo>
                <a:cubicBezTo>
                  <a:pt x="16" y="179"/>
                  <a:pt x="10" y="186"/>
                  <a:pt x="6" y="195"/>
                </a:cubicBezTo>
                <a:cubicBezTo>
                  <a:pt x="2" y="203"/>
                  <a:pt x="0" y="212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3" y="224"/>
                  <a:pt x="3" y="224"/>
                  <a:pt x="3" y="224"/>
                </a:cubicBezTo>
                <a:cubicBezTo>
                  <a:pt x="4" y="227"/>
                  <a:pt x="4" y="227"/>
                  <a:pt x="4" y="227"/>
                </a:cubicBezTo>
                <a:cubicBezTo>
                  <a:pt x="4" y="229"/>
                  <a:pt x="4" y="230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6" y="234"/>
                  <a:pt x="6" y="235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8"/>
                  <a:pt x="7" y="238"/>
                  <a:pt x="7" y="238"/>
                </a:cubicBezTo>
                <a:cubicBezTo>
                  <a:pt x="8" y="239"/>
                  <a:pt x="9" y="241"/>
                  <a:pt x="10" y="242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10" y="243"/>
                  <a:pt x="10" y="243"/>
                  <a:pt x="10" y="243"/>
                </a:cubicBezTo>
                <a:cubicBezTo>
                  <a:pt x="11" y="244"/>
                  <a:pt x="13" y="246"/>
                  <a:pt x="14" y="247"/>
                </a:cubicBezTo>
                <a:cubicBezTo>
                  <a:pt x="14" y="247"/>
                  <a:pt x="14" y="247"/>
                  <a:pt x="14" y="247"/>
                </a:cubicBezTo>
                <a:cubicBezTo>
                  <a:pt x="14" y="248"/>
                  <a:pt x="14" y="248"/>
                  <a:pt x="14" y="248"/>
                </a:cubicBezTo>
                <a:cubicBezTo>
                  <a:pt x="15" y="249"/>
                  <a:pt x="17" y="251"/>
                  <a:pt x="18" y="252"/>
                </a:cubicBezTo>
                <a:cubicBezTo>
                  <a:pt x="18" y="253"/>
                  <a:pt x="19" y="253"/>
                  <a:pt x="19" y="253"/>
                </a:cubicBezTo>
                <a:cubicBezTo>
                  <a:pt x="20" y="254"/>
                  <a:pt x="22" y="256"/>
                  <a:pt x="23" y="257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6" y="259"/>
                  <a:pt x="28" y="261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0" y="262"/>
                  <a:pt x="30" y="262"/>
                  <a:pt x="30" y="262"/>
                </a:cubicBezTo>
                <a:cubicBezTo>
                  <a:pt x="32" y="264"/>
                  <a:pt x="34" y="265"/>
                  <a:pt x="36" y="266"/>
                </a:cubicBezTo>
                <a:cubicBezTo>
                  <a:pt x="37" y="267"/>
                  <a:pt x="38" y="267"/>
                  <a:pt x="38" y="267"/>
                </a:cubicBezTo>
                <a:cubicBezTo>
                  <a:pt x="38" y="268"/>
                  <a:pt x="38" y="268"/>
                  <a:pt x="38" y="268"/>
                </a:cubicBezTo>
                <a:cubicBezTo>
                  <a:pt x="39" y="268"/>
                  <a:pt x="39" y="268"/>
                  <a:pt x="39" y="268"/>
                </a:cubicBezTo>
                <a:cubicBezTo>
                  <a:pt x="39" y="268"/>
                  <a:pt x="40" y="268"/>
                  <a:pt x="40" y="268"/>
                </a:cubicBezTo>
                <a:cubicBezTo>
                  <a:pt x="42" y="270"/>
                  <a:pt x="45" y="271"/>
                  <a:pt x="48" y="273"/>
                </a:cubicBezTo>
                <a:cubicBezTo>
                  <a:pt x="48" y="273"/>
                  <a:pt x="48" y="273"/>
                  <a:pt x="48" y="273"/>
                </a:cubicBezTo>
                <a:cubicBezTo>
                  <a:pt x="49" y="273"/>
                  <a:pt x="49" y="273"/>
                  <a:pt x="49" y="273"/>
                </a:cubicBezTo>
                <a:cubicBezTo>
                  <a:pt x="51" y="274"/>
                  <a:pt x="54" y="275"/>
                  <a:pt x="57" y="276"/>
                </a:cubicBezTo>
                <a:cubicBezTo>
                  <a:pt x="57" y="276"/>
                  <a:pt x="57" y="276"/>
                  <a:pt x="57" y="276"/>
                </a:cubicBezTo>
                <a:cubicBezTo>
                  <a:pt x="58" y="277"/>
                  <a:pt x="58" y="277"/>
                  <a:pt x="58" y="277"/>
                </a:cubicBezTo>
                <a:cubicBezTo>
                  <a:pt x="61" y="278"/>
                  <a:pt x="64" y="279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67" y="280"/>
                  <a:pt x="67" y="280"/>
                  <a:pt x="67" y="280"/>
                </a:cubicBezTo>
                <a:cubicBezTo>
                  <a:pt x="71" y="281"/>
                  <a:pt x="74" y="282"/>
                  <a:pt x="77" y="283"/>
                </a:cubicBezTo>
                <a:cubicBezTo>
                  <a:pt x="78" y="283"/>
                  <a:pt x="78" y="283"/>
                  <a:pt x="78" y="283"/>
                </a:cubicBezTo>
                <a:cubicBezTo>
                  <a:pt x="81" y="284"/>
                  <a:pt x="85" y="284"/>
                  <a:pt x="89" y="285"/>
                </a:cubicBezTo>
                <a:cubicBezTo>
                  <a:pt x="89" y="285"/>
                  <a:pt x="89" y="285"/>
                  <a:pt x="89" y="285"/>
                </a:cubicBezTo>
                <a:cubicBezTo>
                  <a:pt x="91" y="285"/>
                  <a:pt x="92" y="286"/>
                  <a:pt x="94" y="286"/>
                </a:cubicBezTo>
                <a:cubicBezTo>
                  <a:pt x="94" y="286"/>
                  <a:pt x="94" y="286"/>
                  <a:pt x="95" y="286"/>
                </a:cubicBezTo>
                <a:cubicBezTo>
                  <a:pt x="96" y="286"/>
                  <a:pt x="98" y="286"/>
                  <a:pt x="100" y="287"/>
                </a:cubicBezTo>
                <a:cubicBezTo>
                  <a:pt x="100" y="287"/>
                  <a:pt x="101" y="287"/>
                  <a:pt x="101" y="287"/>
                </a:cubicBezTo>
                <a:cubicBezTo>
                  <a:pt x="104" y="287"/>
                  <a:pt x="108" y="288"/>
                  <a:pt x="112" y="288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17" y="288"/>
                  <a:pt x="121" y="288"/>
                  <a:pt x="125" y="288"/>
                </a:cubicBezTo>
                <a:cubicBezTo>
                  <a:pt x="127" y="288"/>
                  <a:pt x="129" y="288"/>
                  <a:pt x="131" y="28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3" y="288"/>
                  <a:pt x="135" y="288"/>
                  <a:pt x="137" y="288"/>
                </a:cubicBezTo>
                <a:cubicBezTo>
                  <a:pt x="137" y="288"/>
                  <a:pt x="137" y="288"/>
                  <a:pt x="137" y="288"/>
                </a:cubicBezTo>
                <a:cubicBezTo>
                  <a:pt x="141" y="288"/>
                  <a:pt x="145" y="287"/>
                  <a:pt x="149" y="287"/>
                </a:cubicBezTo>
                <a:cubicBezTo>
                  <a:pt x="150" y="287"/>
                  <a:pt x="150" y="287"/>
                  <a:pt x="150" y="287"/>
                </a:cubicBezTo>
                <a:cubicBezTo>
                  <a:pt x="153" y="286"/>
                  <a:pt x="157" y="286"/>
                  <a:pt x="161" y="285"/>
                </a:cubicBezTo>
                <a:cubicBezTo>
                  <a:pt x="161" y="285"/>
                  <a:pt x="161" y="285"/>
                  <a:pt x="161" y="285"/>
                </a:cubicBezTo>
                <a:cubicBezTo>
                  <a:pt x="165" y="284"/>
                  <a:pt x="169" y="284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2" y="283"/>
                  <a:pt x="172" y="283"/>
                  <a:pt x="172" y="283"/>
                </a:cubicBezTo>
                <a:cubicBezTo>
                  <a:pt x="176" y="282"/>
                  <a:pt x="179" y="281"/>
                  <a:pt x="182" y="280"/>
                </a:cubicBezTo>
                <a:cubicBezTo>
                  <a:pt x="183" y="280"/>
                  <a:pt x="183" y="280"/>
                  <a:pt x="183" y="280"/>
                </a:cubicBezTo>
                <a:cubicBezTo>
                  <a:pt x="184" y="279"/>
                  <a:pt x="184" y="279"/>
                  <a:pt x="184" y="279"/>
                </a:cubicBezTo>
                <a:cubicBezTo>
                  <a:pt x="187" y="278"/>
                  <a:pt x="189" y="278"/>
                  <a:pt x="191" y="277"/>
                </a:cubicBezTo>
                <a:cubicBezTo>
                  <a:pt x="192" y="277"/>
                  <a:pt x="193" y="276"/>
                  <a:pt x="194" y="276"/>
                </a:cubicBezTo>
                <a:cubicBezTo>
                  <a:pt x="196" y="275"/>
                  <a:pt x="198" y="274"/>
                  <a:pt x="200" y="273"/>
                </a:cubicBezTo>
                <a:cubicBezTo>
                  <a:pt x="200" y="273"/>
                  <a:pt x="200" y="273"/>
                  <a:pt x="200" y="273"/>
                </a:cubicBezTo>
                <a:cubicBezTo>
                  <a:pt x="201" y="273"/>
                  <a:pt x="202" y="273"/>
                  <a:pt x="202" y="272"/>
                </a:cubicBezTo>
                <a:cubicBezTo>
                  <a:pt x="205" y="271"/>
                  <a:pt x="207" y="270"/>
                  <a:pt x="209" y="269"/>
                </a:cubicBezTo>
                <a:cubicBezTo>
                  <a:pt x="210" y="268"/>
                  <a:pt x="211" y="268"/>
                  <a:pt x="212" y="267"/>
                </a:cubicBezTo>
                <a:cubicBezTo>
                  <a:pt x="213" y="267"/>
                  <a:pt x="213" y="267"/>
                  <a:pt x="213" y="267"/>
                </a:cubicBezTo>
                <a:cubicBezTo>
                  <a:pt x="213" y="266"/>
                  <a:pt x="213" y="266"/>
                  <a:pt x="213" y="266"/>
                </a:cubicBezTo>
                <a:cubicBezTo>
                  <a:pt x="215" y="266"/>
                  <a:pt x="216" y="265"/>
                  <a:pt x="217" y="264"/>
                </a:cubicBezTo>
                <a:cubicBezTo>
                  <a:pt x="217" y="264"/>
                  <a:pt x="217" y="264"/>
                  <a:pt x="217" y="264"/>
                </a:cubicBezTo>
                <a:cubicBezTo>
                  <a:pt x="219" y="263"/>
                  <a:pt x="220" y="262"/>
                  <a:pt x="221" y="261"/>
                </a:cubicBezTo>
                <a:cubicBezTo>
                  <a:pt x="221" y="261"/>
                  <a:pt x="221" y="261"/>
                  <a:pt x="221" y="261"/>
                </a:cubicBezTo>
                <a:cubicBezTo>
                  <a:pt x="222" y="261"/>
                  <a:pt x="222" y="261"/>
                  <a:pt x="222" y="261"/>
                </a:cubicBezTo>
                <a:cubicBezTo>
                  <a:pt x="223" y="260"/>
                  <a:pt x="225" y="259"/>
                  <a:pt x="226" y="258"/>
                </a:cubicBezTo>
                <a:cubicBezTo>
                  <a:pt x="226" y="257"/>
                  <a:pt x="226" y="257"/>
                  <a:pt x="226" y="257"/>
                </a:cubicBezTo>
                <a:cubicBezTo>
                  <a:pt x="227" y="257"/>
                  <a:pt x="227" y="257"/>
                  <a:pt x="227" y="257"/>
                </a:cubicBezTo>
                <a:cubicBezTo>
                  <a:pt x="228" y="256"/>
                  <a:pt x="229" y="255"/>
                  <a:pt x="230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1" y="253"/>
                  <a:pt x="231" y="253"/>
                  <a:pt x="231" y="253"/>
                </a:cubicBezTo>
                <a:cubicBezTo>
                  <a:pt x="232" y="252"/>
                  <a:pt x="233" y="250"/>
                  <a:pt x="234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5" y="249"/>
                  <a:pt x="235" y="249"/>
                  <a:pt x="235" y="249"/>
                </a:cubicBezTo>
                <a:cubicBezTo>
                  <a:pt x="236" y="248"/>
                  <a:pt x="237" y="247"/>
                  <a:pt x="238" y="245"/>
                </a:cubicBezTo>
                <a:cubicBezTo>
                  <a:pt x="238" y="245"/>
                  <a:pt x="238" y="244"/>
                  <a:pt x="238" y="244"/>
                </a:cubicBezTo>
                <a:cubicBezTo>
                  <a:pt x="239" y="244"/>
                  <a:pt x="239" y="243"/>
                  <a:pt x="239" y="243"/>
                </a:cubicBezTo>
                <a:cubicBezTo>
                  <a:pt x="240" y="242"/>
                  <a:pt x="240" y="242"/>
                  <a:pt x="240" y="242"/>
                </a:cubicBezTo>
                <a:cubicBezTo>
                  <a:pt x="240" y="241"/>
                  <a:pt x="241" y="241"/>
                  <a:pt x="241" y="240"/>
                </a:cubicBezTo>
                <a:cubicBezTo>
                  <a:pt x="241" y="240"/>
                  <a:pt x="241" y="239"/>
                  <a:pt x="242" y="239"/>
                </a:cubicBezTo>
                <a:cubicBezTo>
                  <a:pt x="242" y="238"/>
                  <a:pt x="242" y="238"/>
                  <a:pt x="242" y="238"/>
                </a:cubicBezTo>
                <a:cubicBezTo>
                  <a:pt x="243" y="237"/>
                  <a:pt x="243" y="237"/>
                  <a:pt x="243" y="236"/>
                </a:cubicBezTo>
                <a:cubicBezTo>
                  <a:pt x="243" y="236"/>
                  <a:pt x="243" y="236"/>
                  <a:pt x="243" y="236"/>
                </a:cubicBezTo>
                <a:cubicBezTo>
                  <a:pt x="243" y="236"/>
                  <a:pt x="243" y="235"/>
                  <a:pt x="243" y="235"/>
                </a:cubicBezTo>
                <a:cubicBezTo>
                  <a:pt x="244" y="234"/>
                  <a:pt x="244" y="234"/>
                  <a:pt x="244" y="233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2"/>
                  <a:pt x="245" y="232"/>
                  <a:pt x="245" y="232"/>
                </a:cubicBezTo>
                <a:cubicBezTo>
                  <a:pt x="245" y="231"/>
                  <a:pt x="245" y="231"/>
                  <a:pt x="245" y="230"/>
                </a:cubicBezTo>
                <a:cubicBezTo>
                  <a:pt x="245" y="230"/>
                  <a:pt x="245" y="230"/>
                  <a:pt x="245" y="230"/>
                </a:cubicBezTo>
                <a:cubicBezTo>
                  <a:pt x="246" y="229"/>
                  <a:pt x="246" y="229"/>
                  <a:pt x="246" y="229"/>
                </a:cubicBezTo>
                <a:cubicBezTo>
                  <a:pt x="246" y="229"/>
                  <a:pt x="246" y="228"/>
                  <a:pt x="246" y="227"/>
                </a:cubicBezTo>
                <a:cubicBezTo>
                  <a:pt x="247" y="224"/>
                  <a:pt x="247" y="224"/>
                  <a:pt x="247" y="224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7" y="221"/>
                  <a:pt x="247" y="221"/>
                  <a:pt x="247" y="221"/>
                </a:cubicBezTo>
                <a:cubicBezTo>
                  <a:pt x="249" y="212"/>
                  <a:pt x="248" y="203"/>
                  <a:pt x="244" y="195"/>
                </a:cubicBezTo>
                <a:close/>
                <a:moveTo>
                  <a:pt x="101" y="49"/>
                </a:moveTo>
                <a:cubicBezTo>
                  <a:pt x="94" y="46"/>
                  <a:pt x="90" y="38"/>
                  <a:pt x="93" y="30"/>
                </a:cubicBezTo>
                <a:cubicBezTo>
                  <a:pt x="96" y="22"/>
                  <a:pt x="104" y="17"/>
                  <a:pt x="111" y="20"/>
                </a:cubicBezTo>
                <a:cubicBezTo>
                  <a:pt x="118" y="23"/>
                  <a:pt x="122" y="31"/>
                  <a:pt x="119" y="39"/>
                </a:cubicBezTo>
                <a:cubicBezTo>
                  <a:pt x="116" y="47"/>
                  <a:pt x="108" y="51"/>
                  <a:pt x="101" y="49"/>
                </a:cubicBezTo>
                <a:close/>
                <a:moveTo>
                  <a:pt x="116" y="254"/>
                </a:moveTo>
                <a:cubicBezTo>
                  <a:pt x="116" y="254"/>
                  <a:pt x="116" y="254"/>
                  <a:pt x="116" y="254"/>
                </a:cubicBezTo>
                <a:cubicBezTo>
                  <a:pt x="116" y="252"/>
                  <a:pt x="116" y="252"/>
                  <a:pt x="116" y="252"/>
                </a:cubicBezTo>
                <a:lnTo>
                  <a:pt x="116" y="254"/>
                </a:lnTo>
                <a:close/>
                <a:moveTo>
                  <a:pt x="215" y="212"/>
                </a:moveTo>
                <a:cubicBezTo>
                  <a:pt x="214" y="213"/>
                  <a:pt x="214" y="215"/>
                  <a:pt x="213" y="217"/>
                </a:cubicBezTo>
                <a:cubicBezTo>
                  <a:pt x="210" y="223"/>
                  <a:pt x="205" y="229"/>
                  <a:pt x="198" y="234"/>
                </a:cubicBezTo>
                <a:cubicBezTo>
                  <a:pt x="191" y="239"/>
                  <a:pt x="182" y="244"/>
                  <a:pt x="171" y="247"/>
                </a:cubicBezTo>
                <a:cubicBezTo>
                  <a:pt x="160" y="251"/>
                  <a:pt x="148" y="253"/>
                  <a:pt x="135" y="254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34" y="225"/>
                  <a:pt x="134" y="225"/>
                  <a:pt x="134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6" y="225"/>
                  <a:pt x="116" y="225"/>
                  <a:pt x="116" y="225"/>
                </a:cubicBezTo>
                <a:cubicBezTo>
                  <a:pt x="115" y="254"/>
                  <a:pt x="115" y="254"/>
                  <a:pt x="115" y="254"/>
                </a:cubicBezTo>
                <a:cubicBezTo>
                  <a:pt x="102" y="253"/>
                  <a:pt x="90" y="251"/>
                  <a:pt x="79" y="247"/>
                </a:cubicBezTo>
                <a:cubicBezTo>
                  <a:pt x="68" y="244"/>
                  <a:pt x="59" y="240"/>
                  <a:pt x="52" y="234"/>
                </a:cubicBezTo>
                <a:cubicBezTo>
                  <a:pt x="45" y="229"/>
                  <a:pt x="40" y="223"/>
                  <a:pt x="37" y="217"/>
                </a:cubicBezTo>
                <a:cubicBezTo>
                  <a:pt x="36" y="215"/>
                  <a:pt x="35" y="213"/>
                  <a:pt x="35" y="212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1"/>
                  <a:pt x="35" y="211"/>
                </a:cubicBezTo>
                <a:cubicBezTo>
                  <a:pt x="35" y="211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10"/>
                </a:cubicBezTo>
                <a:cubicBezTo>
                  <a:pt x="35" y="210"/>
                  <a:pt x="35" y="210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5" y="208"/>
                  <a:pt x="35" y="208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7"/>
                  <a:pt x="35" y="206"/>
                  <a:pt x="35" y="206"/>
                </a:cubicBezTo>
                <a:cubicBezTo>
                  <a:pt x="35" y="206"/>
                  <a:pt x="35" y="205"/>
                  <a:pt x="35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cubicBezTo>
                  <a:pt x="76" y="191"/>
                  <a:pt x="76" y="191"/>
                  <a:pt x="76" y="191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76" y="190"/>
                  <a:pt x="76" y="190"/>
                  <a:pt x="76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3" y="190"/>
                  <a:pt x="43" y="189"/>
                  <a:pt x="43" y="189"/>
                </a:cubicBezTo>
                <a:cubicBezTo>
                  <a:pt x="43" y="189"/>
                  <a:pt x="44" y="189"/>
                  <a:pt x="44" y="188"/>
                </a:cubicBezTo>
                <a:cubicBezTo>
                  <a:pt x="44" y="188"/>
                  <a:pt x="44" y="188"/>
                  <a:pt x="45" y="187"/>
                </a:cubicBezTo>
                <a:cubicBezTo>
                  <a:pt x="45" y="187"/>
                  <a:pt x="45" y="187"/>
                  <a:pt x="46" y="186"/>
                </a:cubicBezTo>
                <a:cubicBezTo>
                  <a:pt x="46" y="186"/>
                  <a:pt x="46" y="186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5"/>
                  <a:pt x="47" y="185"/>
                  <a:pt x="47" y="185"/>
                </a:cubicBezTo>
                <a:cubicBezTo>
                  <a:pt x="47" y="184"/>
                  <a:pt x="47" y="184"/>
                  <a:pt x="47" y="184"/>
                </a:cubicBezTo>
                <a:cubicBezTo>
                  <a:pt x="48" y="184"/>
                  <a:pt x="48" y="184"/>
                  <a:pt x="48" y="184"/>
                </a:cubicBezTo>
                <a:cubicBezTo>
                  <a:pt x="48" y="184"/>
                  <a:pt x="48" y="184"/>
                  <a:pt x="49" y="183"/>
                </a:cubicBezTo>
                <a:cubicBezTo>
                  <a:pt x="49" y="183"/>
                  <a:pt x="49" y="183"/>
                  <a:pt x="50" y="182"/>
                </a:cubicBezTo>
                <a:cubicBezTo>
                  <a:pt x="50" y="182"/>
                  <a:pt x="51" y="182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1" y="181"/>
                  <a:pt x="51" y="181"/>
                  <a:pt x="51" y="181"/>
                </a:cubicBezTo>
                <a:cubicBezTo>
                  <a:pt x="52" y="181"/>
                  <a:pt x="52" y="181"/>
                  <a:pt x="52" y="180"/>
                </a:cubicBezTo>
                <a:cubicBezTo>
                  <a:pt x="53" y="180"/>
                  <a:pt x="53" y="180"/>
                  <a:pt x="54" y="179"/>
                </a:cubicBezTo>
                <a:cubicBezTo>
                  <a:pt x="54" y="179"/>
                  <a:pt x="55" y="179"/>
                  <a:pt x="55" y="178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5" y="178"/>
                  <a:pt x="56" y="178"/>
                  <a:pt x="56" y="178"/>
                </a:cubicBezTo>
                <a:cubicBezTo>
                  <a:pt x="56" y="178"/>
                  <a:pt x="56" y="177"/>
                  <a:pt x="57" y="177"/>
                </a:cubicBezTo>
                <a:cubicBezTo>
                  <a:pt x="57" y="177"/>
                  <a:pt x="58" y="176"/>
                  <a:pt x="59" y="176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0" y="175"/>
                  <a:pt x="60" y="175"/>
                  <a:pt x="60" y="175"/>
                </a:cubicBezTo>
                <a:cubicBezTo>
                  <a:pt x="62" y="174"/>
                  <a:pt x="63" y="174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5" y="173"/>
                  <a:pt x="65" y="172"/>
                  <a:pt x="65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2"/>
                  <a:pt x="67" y="172"/>
                  <a:pt x="67" y="171"/>
                </a:cubicBezTo>
                <a:cubicBezTo>
                  <a:pt x="68" y="171"/>
                  <a:pt x="68" y="171"/>
                  <a:pt x="69" y="171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2" y="169"/>
                  <a:pt x="73" y="169"/>
                  <a:pt x="74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6" y="168"/>
                  <a:pt x="76" y="168"/>
                </a:cubicBezTo>
                <a:cubicBezTo>
                  <a:pt x="76" y="168"/>
                  <a:pt x="76" y="168"/>
                  <a:pt x="76" y="168"/>
                </a:cubicBezTo>
                <a:cubicBezTo>
                  <a:pt x="77" y="167"/>
                  <a:pt x="77" y="167"/>
                  <a:pt x="77" y="167"/>
                </a:cubicBezTo>
                <a:cubicBezTo>
                  <a:pt x="78" y="167"/>
                  <a:pt x="79" y="167"/>
                  <a:pt x="80" y="166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1" y="166"/>
                  <a:pt x="81" y="166"/>
                  <a:pt x="8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83" y="166"/>
                  <a:pt x="83" y="166"/>
                  <a:pt x="83" y="166"/>
                </a:cubicBezTo>
                <a:cubicBezTo>
                  <a:pt x="84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87" y="164"/>
                  <a:pt x="87" y="164"/>
                  <a:pt x="88" y="164"/>
                </a:cubicBezTo>
                <a:cubicBezTo>
                  <a:pt x="88" y="164"/>
                  <a:pt x="88" y="164"/>
                  <a:pt x="88" y="164"/>
                </a:cubicBezTo>
                <a:cubicBezTo>
                  <a:pt x="89" y="164"/>
                  <a:pt x="89" y="164"/>
                  <a:pt x="89" y="164"/>
                </a:cubicBezTo>
                <a:cubicBezTo>
                  <a:pt x="90" y="163"/>
                  <a:pt x="91" y="163"/>
                  <a:pt x="92" y="163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3" y="163"/>
                  <a:pt x="93" y="163"/>
                  <a:pt x="93" y="163"/>
                </a:cubicBezTo>
                <a:cubicBezTo>
                  <a:pt x="94" y="163"/>
                  <a:pt x="94" y="163"/>
                  <a:pt x="94" y="163"/>
                </a:cubicBezTo>
                <a:cubicBezTo>
                  <a:pt x="95" y="162"/>
                  <a:pt x="96" y="162"/>
                  <a:pt x="98" y="162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1" y="161"/>
                  <a:pt x="101" y="161"/>
                  <a:pt x="102" y="161"/>
                </a:cubicBezTo>
                <a:cubicBezTo>
                  <a:pt x="103" y="161"/>
                  <a:pt x="104" y="161"/>
                  <a:pt x="104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5" y="161"/>
                  <a:pt x="105" y="161"/>
                  <a:pt x="105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6" y="161"/>
                  <a:pt x="106" y="161"/>
                  <a:pt x="106" y="161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7" y="161"/>
                  <a:pt x="108" y="160"/>
                  <a:pt x="109" y="160"/>
                </a:cubicBezTo>
                <a:cubicBezTo>
                  <a:pt x="110" y="160"/>
                  <a:pt x="111" y="160"/>
                  <a:pt x="111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3" y="160"/>
                  <a:pt x="113" y="160"/>
                  <a:pt x="113" y="160"/>
                </a:cubicBezTo>
                <a:cubicBezTo>
                  <a:pt x="114" y="160"/>
                  <a:pt x="114" y="160"/>
                  <a:pt x="115" y="160"/>
                </a:cubicBezTo>
                <a:cubicBezTo>
                  <a:pt x="115" y="160"/>
                  <a:pt x="115" y="160"/>
                  <a:pt x="116" y="160"/>
                </a:cubicBezTo>
                <a:cubicBezTo>
                  <a:pt x="118" y="200"/>
                  <a:pt x="118" y="200"/>
                  <a:pt x="118" y="200"/>
                </a:cubicBezTo>
                <a:cubicBezTo>
                  <a:pt x="133" y="200"/>
                  <a:pt x="133" y="200"/>
                  <a:pt x="133" y="200"/>
                </a:cubicBezTo>
                <a:cubicBezTo>
                  <a:pt x="135" y="160"/>
                  <a:pt x="135" y="160"/>
                  <a:pt x="135" y="160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8" y="160"/>
                  <a:pt x="138" y="160"/>
                  <a:pt x="138" y="160"/>
                </a:cubicBezTo>
                <a:cubicBezTo>
                  <a:pt x="139" y="160"/>
                  <a:pt x="139" y="160"/>
                  <a:pt x="140" y="16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42" y="161"/>
                  <a:pt x="143" y="161"/>
                  <a:pt x="143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5" y="161"/>
                  <a:pt x="145" y="161"/>
                </a:cubicBezTo>
                <a:cubicBezTo>
                  <a:pt x="145" y="161"/>
                  <a:pt x="146" y="161"/>
                  <a:pt x="146" y="161"/>
                </a:cubicBezTo>
                <a:cubicBezTo>
                  <a:pt x="147" y="161"/>
                  <a:pt x="148" y="161"/>
                  <a:pt x="148" y="161"/>
                </a:cubicBezTo>
                <a:cubicBezTo>
                  <a:pt x="149" y="161"/>
                  <a:pt x="149" y="161"/>
                  <a:pt x="150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1" y="162"/>
                  <a:pt x="151" y="162"/>
                  <a:pt x="151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2" y="162"/>
                  <a:pt x="153" y="162"/>
                  <a:pt x="153" y="162"/>
                </a:cubicBezTo>
                <a:cubicBezTo>
                  <a:pt x="154" y="162"/>
                  <a:pt x="155" y="162"/>
                  <a:pt x="155" y="163"/>
                </a:cubicBezTo>
                <a:cubicBezTo>
                  <a:pt x="156" y="163"/>
                  <a:pt x="157" y="163"/>
                  <a:pt x="157" y="163"/>
                </a:cubicBezTo>
                <a:cubicBezTo>
                  <a:pt x="158" y="163"/>
                  <a:pt x="158" y="163"/>
                  <a:pt x="159" y="163"/>
                </a:cubicBezTo>
                <a:cubicBezTo>
                  <a:pt x="160" y="164"/>
                  <a:pt x="160" y="164"/>
                  <a:pt x="161" y="164"/>
                </a:cubicBezTo>
                <a:cubicBezTo>
                  <a:pt x="162" y="164"/>
                  <a:pt x="162" y="164"/>
                  <a:pt x="163" y="164"/>
                </a:cubicBezTo>
                <a:cubicBezTo>
                  <a:pt x="164" y="165"/>
                  <a:pt x="165" y="165"/>
                  <a:pt x="166" y="165"/>
                </a:cubicBezTo>
                <a:cubicBezTo>
                  <a:pt x="166" y="165"/>
                  <a:pt x="167" y="165"/>
                  <a:pt x="168" y="166"/>
                </a:cubicBezTo>
                <a:cubicBezTo>
                  <a:pt x="168" y="166"/>
                  <a:pt x="168" y="166"/>
                  <a:pt x="168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70" y="167"/>
                  <a:pt x="171" y="167"/>
                  <a:pt x="171" y="167"/>
                </a:cubicBezTo>
                <a:cubicBezTo>
                  <a:pt x="171" y="167"/>
                  <a:pt x="171" y="167"/>
                  <a:pt x="172" y="167"/>
                </a:cubicBezTo>
                <a:cubicBezTo>
                  <a:pt x="173" y="167"/>
                  <a:pt x="174" y="168"/>
                  <a:pt x="176" y="169"/>
                </a:cubicBezTo>
                <a:cubicBezTo>
                  <a:pt x="177" y="169"/>
                  <a:pt x="177" y="169"/>
                  <a:pt x="178" y="169"/>
                </a:cubicBezTo>
                <a:cubicBezTo>
                  <a:pt x="179" y="170"/>
                  <a:pt x="179" y="170"/>
                  <a:pt x="179" y="170"/>
                </a:cubicBezTo>
                <a:cubicBezTo>
                  <a:pt x="179" y="170"/>
                  <a:pt x="180" y="170"/>
                  <a:pt x="180" y="170"/>
                </a:cubicBezTo>
                <a:cubicBezTo>
                  <a:pt x="180" y="170"/>
                  <a:pt x="181" y="171"/>
                  <a:pt x="181" y="171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182" y="171"/>
                  <a:pt x="182" y="171"/>
                  <a:pt x="183" y="171"/>
                </a:cubicBezTo>
                <a:cubicBezTo>
                  <a:pt x="183" y="171"/>
                  <a:pt x="183" y="172"/>
                  <a:pt x="183" y="172"/>
                </a:cubicBezTo>
                <a:cubicBezTo>
                  <a:pt x="183" y="172"/>
                  <a:pt x="183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5" y="173"/>
                  <a:pt x="187" y="173"/>
                  <a:pt x="188" y="174"/>
                </a:cubicBezTo>
                <a:cubicBezTo>
                  <a:pt x="189" y="175"/>
                  <a:pt x="189" y="175"/>
                  <a:pt x="189" y="175"/>
                </a:cubicBezTo>
                <a:cubicBezTo>
                  <a:pt x="189" y="175"/>
                  <a:pt x="189" y="175"/>
                  <a:pt x="190" y="175"/>
                </a:cubicBezTo>
                <a:cubicBezTo>
                  <a:pt x="191" y="176"/>
                  <a:pt x="193" y="177"/>
                  <a:pt x="195" y="178"/>
                </a:cubicBezTo>
                <a:cubicBezTo>
                  <a:pt x="195" y="178"/>
                  <a:pt x="195" y="178"/>
                  <a:pt x="195" y="178"/>
                </a:cubicBezTo>
                <a:cubicBezTo>
                  <a:pt x="195" y="178"/>
                  <a:pt x="195" y="179"/>
                  <a:pt x="195" y="179"/>
                </a:cubicBezTo>
                <a:cubicBezTo>
                  <a:pt x="195" y="179"/>
                  <a:pt x="195" y="179"/>
                  <a:pt x="196" y="179"/>
                </a:cubicBezTo>
                <a:cubicBezTo>
                  <a:pt x="197" y="180"/>
                  <a:pt x="198" y="180"/>
                  <a:pt x="199" y="181"/>
                </a:cubicBezTo>
                <a:cubicBezTo>
                  <a:pt x="199" y="181"/>
                  <a:pt x="199" y="181"/>
                  <a:pt x="199" y="182"/>
                </a:cubicBezTo>
                <a:cubicBezTo>
                  <a:pt x="199" y="182"/>
                  <a:pt x="199" y="182"/>
                  <a:pt x="199" y="182"/>
                </a:cubicBezTo>
                <a:cubicBezTo>
                  <a:pt x="200" y="182"/>
                  <a:pt x="200" y="183"/>
                  <a:pt x="201" y="183"/>
                </a:cubicBezTo>
                <a:cubicBezTo>
                  <a:pt x="201" y="183"/>
                  <a:pt x="201" y="183"/>
                  <a:pt x="201" y="183"/>
                </a:cubicBezTo>
                <a:cubicBezTo>
                  <a:pt x="202" y="184"/>
                  <a:pt x="203" y="185"/>
                  <a:pt x="204" y="186"/>
                </a:cubicBezTo>
                <a:cubicBezTo>
                  <a:pt x="204" y="186"/>
                  <a:pt x="204" y="186"/>
                  <a:pt x="204" y="186"/>
                </a:cubicBezTo>
                <a:cubicBezTo>
                  <a:pt x="204" y="186"/>
                  <a:pt x="204" y="186"/>
                  <a:pt x="204" y="187"/>
                </a:cubicBezTo>
                <a:cubicBezTo>
                  <a:pt x="205" y="187"/>
                  <a:pt x="205" y="187"/>
                  <a:pt x="205" y="187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7" y="189"/>
                  <a:pt x="207" y="190"/>
                  <a:pt x="208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0"/>
                  <a:pt x="175" y="190"/>
                  <a:pt x="175" y="190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214" y="205"/>
                  <a:pt x="214" y="205"/>
                  <a:pt x="214" y="205"/>
                </a:cubicBezTo>
                <a:cubicBezTo>
                  <a:pt x="214" y="206"/>
                  <a:pt x="215" y="206"/>
                  <a:pt x="215" y="207"/>
                </a:cubicBezTo>
                <a:cubicBezTo>
                  <a:pt x="215" y="208"/>
                  <a:pt x="215" y="209"/>
                  <a:pt x="215" y="210"/>
                </a:cubicBezTo>
                <a:cubicBezTo>
                  <a:pt x="215" y="210"/>
                  <a:pt x="215" y="211"/>
                  <a:pt x="215" y="212"/>
                </a:cubicBezTo>
                <a:close/>
                <a:moveTo>
                  <a:pt x="70" y="205"/>
                </a:moveTo>
                <a:cubicBezTo>
                  <a:pt x="74" y="205"/>
                  <a:pt x="74" y="205"/>
                  <a:pt x="74" y="205"/>
                </a:cubicBezTo>
                <a:cubicBezTo>
                  <a:pt x="74" y="205"/>
                  <a:pt x="74" y="205"/>
                  <a:pt x="74" y="205"/>
                </a:cubicBezTo>
                <a:lnTo>
                  <a:pt x="70" y="205"/>
                </a:lnTo>
                <a:close/>
                <a:moveTo>
                  <a:pt x="75" y="192"/>
                </a:moveTo>
                <a:cubicBezTo>
                  <a:pt x="76" y="191"/>
                  <a:pt x="76" y="191"/>
                  <a:pt x="76" y="191"/>
                </a:cubicBezTo>
                <a:cubicBezTo>
                  <a:pt x="76" y="191"/>
                  <a:pt x="76" y="191"/>
                  <a:pt x="76" y="191"/>
                </a:cubicBezTo>
                <a:lnTo>
                  <a:pt x="75" y="192"/>
                </a:lnTo>
                <a:close/>
                <a:moveTo>
                  <a:pt x="175" y="191"/>
                </a:moveTo>
                <a:cubicBezTo>
                  <a:pt x="175" y="191"/>
                  <a:pt x="175" y="191"/>
                  <a:pt x="175" y="191"/>
                </a:cubicBezTo>
                <a:cubicBezTo>
                  <a:pt x="179" y="191"/>
                  <a:pt x="179" y="191"/>
                  <a:pt x="179" y="191"/>
                </a:cubicBezTo>
                <a:lnTo>
                  <a:pt x="175" y="191"/>
                </a:lnTo>
                <a:close/>
                <a:moveTo>
                  <a:pt x="176" y="204"/>
                </a:moveTo>
                <a:cubicBezTo>
                  <a:pt x="176" y="205"/>
                  <a:pt x="176" y="205"/>
                  <a:pt x="176" y="205"/>
                </a:cubicBezTo>
                <a:cubicBezTo>
                  <a:pt x="176" y="205"/>
                  <a:pt x="176" y="205"/>
                  <a:pt x="176" y="205"/>
                </a:cubicBezTo>
                <a:lnTo>
                  <a:pt x="176" y="2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51964"/>
              </p:ext>
            </p:extLst>
          </p:nvPr>
        </p:nvGraphicFramePr>
        <p:xfrm>
          <a:off x="5753963" y="1445265"/>
          <a:ext cx="5818912" cy="42268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64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79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mm) :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颜色：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pl-PL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</a:t>
                      </a:r>
                      <a:r>
                        <a:rPr lang="pl-PL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(L)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</a:t>
                      </a:r>
                      <a:r>
                        <a:rPr lang="pl-PL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(W)</a:t>
                      </a:r>
                      <a:r>
                        <a:rPr lang="en-US" altLang="pl-PL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775</a:t>
                      </a:r>
                      <a:r>
                        <a:rPr lang="pl-PL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(H)) </a:t>
                      </a: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橙色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自重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kg) :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充电口离地高度（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mm) :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80/114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交流输入电压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176v~264v,</a:t>
                      </a: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频率</a:t>
                      </a: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45Hz~66Hz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1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直流输出电压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30v~58v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08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最大输出电流</a:t>
                      </a:r>
                      <a:r>
                        <a:rPr lang="en-US" altLang="zh-CN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30v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1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输出电流误差：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60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±0.5A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1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13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041400"/>
            <a:ext cx="2672715" cy="281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446086" y="138489"/>
            <a:ext cx="4794266" cy="484536"/>
          </a:xfrm>
          <a:prstGeom prst="rect">
            <a:avLst/>
          </a:prstGeom>
        </p:spPr>
        <p:txBody>
          <a:bodyPr lIns="68571" tIns="34285" rIns="68571" bIns="34285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单层货架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76200" y="257265"/>
            <a:ext cx="1146147" cy="7315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76691" y="2486742"/>
            <a:ext cx="3699606" cy="16666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单层货架长</a:t>
            </a:r>
            <a:r>
              <a:rPr lang="en-US" altLang="zh-CN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1200*</a:t>
            </a:r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r>
              <a:rPr lang="en-US" altLang="zh-CN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1000*</a:t>
            </a:r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330mm</a:t>
            </a:r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，用来存放一层储位的托盘货物，并通过</a:t>
            </a:r>
            <a:r>
              <a:rPr lang="en-US" altLang="zh-CN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进行搬运。</a:t>
            </a:r>
            <a:endParaRPr lang="en-US" altLang="zh-CN" sz="17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70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70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有货架地码与仓位编码，便于手持系统扫描绑定货物信息。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20033" y="1612290"/>
            <a:ext cx="6764605" cy="4220024"/>
            <a:chOff x="2992585" y="567239"/>
            <a:chExt cx="6279855" cy="391761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2585" y="567239"/>
              <a:ext cx="6279855" cy="391761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818" y="841868"/>
              <a:ext cx="4629461" cy="2887321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6680831" y="2728042"/>
            <a:ext cx="994260" cy="994260"/>
            <a:chOff x="1323916" y="6984353"/>
            <a:chExt cx="1010853" cy="1010853"/>
          </a:xfrm>
        </p:grpSpPr>
        <p:sp>
          <p:nvSpPr>
            <p:cNvPr id="24" name="椭圆 23"/>
            <p:cNvSpPr/>
            <p:nvPr/>
          </p:nvSpPr>
          <p:spPr>
            <a:xfrm>
              <a:off x="1323916" y="6984353"/>
              <a:ext cx="1010853" cy="1010853"/>
            </a:xfrm>
            <a:prstGeom prst="ellipse">
              <a:avLst/>
            </a:prstGeom>
            <a:gradFill>
              <a:gsLst>
                <a:gs pos="15000">
                  <a:srgbClr val="199BCF"/>
                </a:gs>
                <a:gs pos="100000">
                  <a:srgbClr val="18BDB9"/>
                </a:gs>
              </a:gsLst>
              <a:lin ang="36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Freeform 691"/>
            <p:cNvSpPr>
              <a:spLocks noEditPoints="1"/>
            </p:cNvSpPr>
            <p:nvPr/>
          </p:nvSpPr>
          <p:spPr bwMode="auto">
            <a:xfrm>
              <a:off x="1592431" y="7290377"/>
              <a:ext cx="486047" cy="398804"/>
            </a:xfrm>
            <a:custGeom>
              <a:avLst/>
              <a:gdLst>
                <a:gd name="T0" fmla="*/ 60 w 176"/>
                <a:gd name="T1" fmla="*/ 32 h 144"/>
                <a:gd name="T2" fmla="*/ 116 w 176"/>
                <a:gd name="T3" fmla="*/ 32 h 144"/>
                <a:gd name="T4" fmla="*/ 120 w 176"/>
                <a:gd name="T5" fmla="*/ 28 h 144"/>
                <a:gd name="T6" fmla="*/ 116 w 176"/>
                <a:gd name="T7" fmla="*/ 24 h 144"/>
                <a:gd name="T8" fmla="*/ 60 w 176"/>
                <a:gd name="T9" fmla="*/ 24 h 144"/>
                <a:gd name="T10" fmla="*/ 56 w 176"/>
                <a:gd name="T11" fmla="*/ 28 h 144"/>
                <a:gd name="T12" fmla="*/ 60 w 176"/>
                <a:gd name="T13" fmla="*/ 32 h 144"/>
                <a:gd name="T14" fmla="*/ 52 w 176"/>
                <a:gd name="T15" fmla="*/ 48 h 144"/>
                <a:gd name="T16" fmla="*/ 124 w 176"/>
                <a:gd name="T17" fmla="*/ 48 h 144"/>
                <a:gd name="T18" fmla="*/ 128 w 176"/>
                <a:gd name="T19" fmla="*/ 44 h 144"/>
                <a:gd name="T20" fmla="*/ 124 w 176"/>
                <a:gd name="T21" fmla="*/ 40 h 144"/>
                <a:gd name="T22" fmla="*/ 52 w 176"/>
                <a:gd name="T23" fmla="*/ 40 h 144"/>
                <a:gd name="T24" fmla="*/ 48 w 176"/>
                <a:gd name="T25" fmla="*/ 44 h 144"/>
                <a:gd name="T26" fmla="*/ 52 w 176"/>
                <a:gd name="T27" fmla="*/ 48 h 144"/>
                <a:gd name="T28" fmla="*/ 136 w 176"/>
                <a:gd name="T29" fmla="*/ 60 h 144"/>
                <a:gd name="T30" fmla="*/ 132 w 176"/>
                <a:gd name="T31" fmla="*/ 56 h 144"/>
                <a:gd name="T32" fmla="*/ 44 w 176"/>
                <a:gd name="T33" fmla="*/ 56 h 144"/>
                <a:gd name="T34" fmla="*/ 40 w 176"/>
                <a:gd name="T35" fmla="*/ 60 h 144"/>
                <a:gd name="T36" fmla="*/ 44 w 176"/>
                <a:gd name="T37" fmla="*/ 64 h 144"/>
                <a:gd name="T38" fmla="*/ 132 w 176"/>
                <a:gd name="T39" fmla="*/ 64 h 144"/>
                <a:gd name="T40" fmla="*/ 136 w 176"/>
                <a:gd name="T41" fmla="*/ 60 h 144"/>
                <a:gd name="T42" fmla="*/ 176 w 176"/>
                <a:gd name="T43" fmla="*/ 82 h 144"/>
                <a:gd name="T44" fmla="*/ 176 w 176"/>
                <a:gd name="T45" fmla="*/ 82 h 144"/>
                <a:gd name="T46" fmla="*/ 136 w 176"/>
                <a:gd name="T47" fmla="*/ 2 h 144"/>
                <a:gd name="T48" fmla="*/ 136 w 176"/>
                <a:gd name="T49" fmla="*/ 2 h 144"/>
                <a:gd name="T50" fmla="*/ 132 w 176"/>
                <a:gd name="T51" fmla="*/ 0 h 144"/>
                <a:gd name="T52" fmla="*/ 44 w 176"/>
                <a:gd name="T53" fmla="*/ 0 h 144"/>
                <a:gd name="T54" fmla="*/ 40 w 176"/>
                <a:gd name="T55" fmla="*/ 2 h 144"/>
                <a:gd name="T56" fmla="*/ 40 w 176"/>
                <a:gd name="T57" fmla="*/ 2 h 144"/>
                <a:gd name="T58" fmla="*/ 0 w 176"/>
                <a:gd name="T59" fmla="*/ 82 h 144"/>
                <a:gd name="T60" fmla="*/ 0 w 176"/>
                <a:gd name="T61" fmla="*/ 82 h 144"/>
                <a:gd name="T62" fmla="*/ 0 w 176"/>
                <a:gd name="T63" fmla="*/ 84 h 144"/>
                <a:gd name="T64" fmla="*/ 0 w 176"/>
                <a:gd name="T65" fmla="*/ 140 h 144"/>
                <a:gd name="T66" fmla="*/ 4 w 176"/>
                <a:gd name="T67" fmla="*/ 144 h 144"/>
                <a:gd name="T68" fmla="*/ 172 w 176"/>
                <a:gd name="T69" fmla="*/ 144 h 144"/>
                <a:gd name="T70" fmla="*/ 176 w 176"/>
                <a:gd name="T71" fmla="*/ 140 h 144"/>
                <a:gd name="T72" fmla="*/ 176 w 176"/>
                <a:gd name="T73" fmla="*/ 84 h 144"/>
                <a:gd name="T74" fmla="*/ 176 w 176"/>
                <a:gd name="T75" fmla="*/ 82 h 144"/>
                <a:gd name="T76" fmla="*/ 46 w 176"/>
                <a:gd name="T77" fmla="*/ 8 h 144"/>
                <a:gd name="T78" fmla="*/ 130 w 176"/>
                <a:gd name="T79" fmla="*/ 8 h 144"/>
                <a:gd name="T80" fmla="*/ 166 w 176"/>
                <a:gd name="T81" fmla="*/ 80 h 144"/>
                <a:gd name="T82" fmla="*/ 116 w 176"/>
                <a:gd name="T83" fmla="*/ 80 h 144"/>
                <a:gd name="T84" fmla="*/ 112 w 176"/>
                <a:gd name="T85" fmla="*/ 84 h 144"/>
                <a:gd name="T86" fmla="*/ 88 w 176"/>
                <a:gd name="T87" fmla="*/ 108 h 144"/>
                <a:gd name="T88" fmla="*/ 64 w 176"/>
                <a:gd name="T89" fmla="*/ 84 h 144"/>
                <a:gd name="T90" fmla="*/ 60 w 176"/>
                <a:gd name="T91" fmla="*/ 80 h 144"/>
                <a:gd name="T92" fmla="*/ 10 w 176"/>
                <a:gd name="T93" fmla="*/ 80 h 144"/>
                <a:gd name="T94" fmla="*/ 46 w 176"/>
                <a:gd name="T95" fmla="*/ 8 h 144"/>
                <a:gd name="T96" fmla="*/ 168 w 176"/>
                <a:gd name="T97" fmla="*/ 136 h 144"/>
                <a:gd name="T98" fmla="*/ 8 w 176"/>
                <a:gd name="T99" fmla="*/ 136 h 144"/>
                <a:gd name="T100" fmla="*/ 8 w 176"/>
                <a:gd name="T101" fmla="*/ 88 h 144"/>
                <a:gd name="T102" fmla="*/ 56 w 176"/>
                <a:gd name="T103" fmla="*/ 88 h 144"/>
                <a:gd name="T104" fmla="*/ 88 w 176"/>
                <a:gd name="T105" fmla="*/ 116 h 144"/>
                <a:gd name="T106" fmla="*/ 120 w 176"/>
                <a:gd name="T107" fmla="*/ 88 h 144"/>
                <a:gd name="T108" fmla="*/ 168 w 176"/>
                <a:gd name="T109" fmla="*/ 88 h 144"/>
                <a:gd name="T110" fmla="*/ 168 w 176"/>
                <a:gd name="T111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144">
                  <a:moveTo>
                    <a:pt x="60" y="32"/>
                  </a:move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4"/>
                    <a:pt x="56" y="26"/>
                    <a:pt x="56" y="28"/>
                  </a:cubicBezTo>
                  <a:cubicBezTo>
                    <a:pt x="56" y="30"/>
                    <a:pt x="58" y="32"/>
                    <a:pt x="60" y="32"/>
                  </a:cubicBezTo>
                  <a:close/>
                  <a:moveTo>
                    <a:pt x="52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6" y="48"/>
                    <a:pt x="128" y="46"/>
                    <a:pt x="128" y="44"/>
                  </a:cubicBezTo>
                  <a:cubicBezTo>
                    <a:pt x="128" y="42"/>
                    <a:pt x="126" y="40"/>
                    <a:pt x="124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0" y="40"/>
                    <a:pt x="48" y="42"/>
                    <a:pt x="48" y="44"/>
                  </a:cubicBezTo>
                  <a:cubicBezTo>
                    <a:pt x="48" y="46"/>
                    <a:pt x="50" y="48"/>
                    <a:pt x="52" y="48"/>
                  </a:cubicBezTo>
                  <a:close/>
                  <a:moveTo>
                    <a:pt x="136" y="60"/>
                  </a:moveTo>
                  <a:cubicBezTo>
                    <a:pt x="136" y="58"/>
                    <a:pt x="134" y="56"/>
                    <a:pt x="13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56"/>
                    <a:pt x="40" y="58"/>
                    <a:pt x="40" y="60"/>
                  </a:cubicBezTo>
                  <a:cubicBezTo>
                    <a:pt x="40" y="62"/>
                    <a:pt x="42" y="64"/>
                    <a:pt x="44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4" y="64"/>
                    <a:pt x="136" y="62"/>
                    <a:pt x="136" y="60"/>
                  </a:cubicBezTo>
                  <a:close/>
                  <a:moveTo>
                    <a:pt x="176" y="82"/>
                  </a:moveTo>
                  <a:cubicBezTo>
                    <a:pt x="176" y="82"/>
                    <a:pt x="176" y="82"/>
                    <a:pt x="176" y="8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1"/>
                    <a:pt x="134" y="0"/>
                    <a:pt x="13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1" y="1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4" y="144"/>
                    <a:pt x="176" y="142"/>
                    <a:pt x="176" y="140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3"/>
                    <a:pt x="176" y="83"/>
                    <a:pt x="176" y="82"/>
                  </a:cubicBezTo>
                  <a:close/>
                  <a:moveTo>
                    <a:pt x="46" y="8"/>
                  </a:moveTo>
                  <a:cubicBezTo>
                    <a:pt x="130" y="8"/>
                    <a:pt x="130" y="8"/>
                    <a:pt x="130" y="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4" y="80"/>
                    <a:pt x="112" y="82"/>
                    <a:pt x="112" y="84"/>
                  </a:cubicBezTo>
                  <a:cubicBezTo>
                    <a:pt x="112" y="97"/>
                    <a:pt x="101" y="108"/>
                    <a:pt x="88" y="108"/>
                  </a:cubicBezTo>
                  <a:cubicBezTo>
                    <a:pt x="75" y="108"/>
                    <a:pt x="64" y="97"/>
                    <a:pt x="64" y="84"/>
                  </a:cubicBezTo>
                  <a:cubicBezTo>
                    <a:pt x="64" y="82"/>
                    <a:pt x="62" y="80"/>
                    <a:pt x="60" y="80"/>
                  </a:cubicBezTo>
                  <a:cubicBezTo>
                    <a:pt x="10" y="80"/>
                    <a:pt x="10" y="80"/>
                    <a:pt x="10" y="80"/>
                  </a:cubicBezTo>
                  <a:lnTo>
                    <a:pt x="46" y="8"/>
                  </a:lnTo>
                  <a:close/>
                  <a:moveTo>
                    <a:pt x="168" y="136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8" y="104"/>
                    <a:pt x="72" y="116"/>
                    <a:pt x="88" y="116"/>
                  </a:cubicBezTo>
                  <a:cubicBezTo>
                    <a:pt x="104" y="116"/>
                    <a:pt x="118" y="104"/>
                    <a:pt x="120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079" y="1908118"/>
            <a:ext cx="4985613" cy="31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9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LED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信息展示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71120" y="190590"/>
            <a:ext cx="1146147" cy="731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79797" y="356295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solidFill>
                  <a:srgbClr val="004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整体效果展示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98" y="3669922"/>
            <a:ext cx="3928055" cy="2051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10" y="3669923"/>
            <a:ext cx="3980888" cy="20512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42" y="3669923"/>
            <a:ext cx="3823167" cy="205121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17442" y="1362419"/>
            <a:ext cx="11732111" cy="2215636"/>
            <a:chOff x="256630" y="1688991"/>
            <a:chExt cx="11732111" cy="2215636"/>
          </a:xfrm>
        </p:grpSpPr>
        <p:grpSp>
          <p:nvGrpSpPr>
            <p:cNvPr id="13" name="组合 12"/>
            <p:cNvGrpSpPr/>
            <p:nvPr/>
          </p:nvGrpSpPr>
          <p:grpSpPr>
            <a:xfrm>
              <a:off x="256630" y="1688991"/>
              <a:ext cx="11732111" cy="2215636"/>
              <a:chOff x="256630" y="1688991"/>
              <a:chExt cx="11732111" cy="2215636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630" y="1688991"/>
                <a:ext cx="11732111" cy="2215636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630" y="1707604"/>
                <a:ext cx="1932778" cy="1074233"/>
              </a:xfrm>
              <a:prstGeom prst="rect">
                <a:avLst/>
              </a:prstGeom>
            </p:spPr>
          </p:pic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2662" y="1813184"/>
              <a:ext cx="1548228" cy="878501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44193" y="5987773"/>
            <a:ext cx="111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说明：依照展示版面不同，硬件成本造价不同，展示案例软、硬件造价共约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拼缝拼接屏）</a:t>
            </a:r>
          </a:p>
        </p:txBody>
      </p:sp>
    </p:spTree>
    <p:extLst>
      <p:ext uri="{BB962C8B-B14F-4D97-AF65-F5344CB8AC3E}">
        <p14:creationId xmlns:p14="http://schemas.microsoft.com/office/powerpoint/2010/main" val="11535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446086" y="138489"/>
            <a:ext cx="7556246" cy="484536"/>
          </a:xfrm>
          <a:prstGeom prst="rect">
            <a:avLst/>
          </a:prstGeom>
        </p:spPr>
        <p:txBody>
          <a:bodyPr lIns="68571" tIns="34285" rIns="68571" bIns="34285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自动码托流水线</a:t>
            </a:r>
            <a:r>
              <a:rPr lang="zh-CN" altLang="en-US" sz="16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（方案报价中未包含造价约</a:t>
            </a:r>
            <a:r>
              <a:rPr lang="en-US" altLang="zh-CN" sz="16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38</a:t>
            </a:r>
            <a:r>
              <a:rPr lang="zh-CN" altLang="en-US" sz="16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1896" b="26254"/>
          <a:stretch>
            <a:fillRect/>
          </a:stretch>
        </p:blipFill>
        <p:spPr>
          <a:xfrm>
            <a:off x="76200" y="257265"/>
            <a:ext cx="1146147" cy="731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6249" y="1121526"/>
            <a:ext cx="8161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针对现场的业务场景中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的托盘货物需要及进行拆垛、条码位置整理、重新码垛的操作，设计此流水线。当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将货物搬运至翻托、分拣工位后，由人工拆托，将货物依照条码方向，将货物放置在传送带上。经扫码检测确认，整理机构后由机械臂码放至标准托盘上。预估流水线、整理机构设计效率为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件，机械臂码放效率预估为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7~8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件，一托货物平均件数为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件，总耗时约为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托。自动化流水线设计长度为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米，线体宽度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米。机械臂占地约为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㎡（左侧为码垛视频可点击播放）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6946" y="12334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码垛视频样例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037983" y="2891107"/>
            <a:ext cx="8128000" cy="3854450"/>
            <a:chOff x="3037983" y="2891107"/>
            <a:chExt cx="8128000" cy="3854450"/>
          </a:xfrm>
        </p:grpSpPr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6239971"/>
                </p:ext>
              </p:extLst>
            </p:nvPr>
          </p:nvGraphicFramePr>
          <p:xfrm>
            <a:off x="3037983" y="2891107"/>
            <a:ext cx="8128000" cy="3854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1" name="AutoCAD Drawing" r:id="rId4" imgW="12773160" imgH="6058080" progId="AutoCAD.Drawing.21">
                    <p:embed/>
                  </p:oleObj>
                </mc:Choice>
                <mc:Fallback>
                  <p:oleObj name="AutoCAD Drawing" r:id="rId4" imgW="12773160" imgH="6058080" progId="AutoCAD.Drawing.2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37983" y="2891107"/>
                          <a:ext cx="8128000" cy="3854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3889421" y="4739425"/>
              <a:ext cx="1043188" cy="1147853"/>
            </a:xfrm>
            <a:prstGeom prst="rect">
              <a:avLst/>
            </a:prstGeom>
            <a:noFill/>
            <a:ln w="571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056845" y="4262907"/>
              <a:ext cx="231820" cy="437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386731" y="3960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上料工位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155918" y="4739424"/>
              <a:ext cx="628129" cy="1147853"/>
            </a:xfrm>
            <a:prstGeom prst="rect">
              <a:avLst/>
            </a:prstGeom>
            <a:noFill/>
            <a:ln w="57150">
              <a:solidFill>
                <a:srgbClr val="A60A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123326" y="4262907"/>
              <a:ext cx="231820" cy="437882"/>
            </a:xfrm>
            <a:prstGeom prst="line">
              <a:avLst/>
            </a:prstGeom>
            <a:ln>
              <a:solidFill>
                <a:srgbClr val="A60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494727" y="3967180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读码检测区域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966255" y="4700789"/>
              <a:ext cx="1084289" cy="18775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6734808" y="3722450"/>
              <a:ext cx="223552" cy="9783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525007" y="3284568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读码失败剔除机构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122041" y="4700789"/>
              <a:ext cx="1209744" cy="1018766"/>
            </a:xfrm>
            <a:prstGeom prst="rect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708002" y="5746945"/>
              <a:ext cx="305758" cy="42559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13760" y="608971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整理机构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8567758" y="3065172"/>
              <a:ext cx="1310338" cy="141667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托盘区域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8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12013" y="3087333"/>
            <a:ext cx="4365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盈智科技简介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030" t="21646" r="20457" b="35736"/>
          <a:stretch>
            <a:fillRect/>
          </a:stretch>
        </p:blipFill>
        <p:spPr>
          <a:xfrm>
            <a:off x="4728754" y="404949"/>
            <a:ext cx="2808515" cy="2364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设备描述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移动手持终端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 r="27221"/>
          <a:stretch>
            <a:fillRect/>
          </a:stretch>
        </p:blipFill>
        <p:spPr>
          <a:xfrm>
            <a:off x="5373731" y="1397831"/>
            <a:ext cx="6487711" cy="437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82920" y="1983108"/>
            <a:ext cx="518378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高性能移动手持终端（依据客户需求采购）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GHz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高性能处理器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5.1/Android 6.0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内存：	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GB ROM+2 GB RAM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扩展插槽：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 SD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卡（最高支持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寸，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1280 x 720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高分辨率液晶屏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触控屏：工业级电容触控屏（支持戴手套触控）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摄像头（可选）：后置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万像素摄像头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键盘：	正面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键，侧面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键，电源键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3.8V 3600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锂聚合物电池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896" b="26254"/>
          <a:stretch>
            <a:fillRect/>
          </a:stretch>
        </p:blipFill>
        <p:spPr>
          <a:xfrm>
            <a:off x="71120" y="190590"/>
            <a:ext cx="1146147" cy="73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设备描述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车载计算机</a:t>
            </a:r>
          </a:p>
        </p:txBody>
      </p:sp>
      <p:pic>
        <p:nvPicPr>
          <p:cNvPr id="4" name="图片 10"/>
          <p:cNvPicPr>
            <a:picLocks noChangeAspect="1"/>
          </p:cNvPicPr>
          <p:nvPr/>
        </p:nvPicPr>
        <p:blipFill rotWithShape="1">
          <a:blip r:embed="rId2" cstate="screen"/>
          <a:srcRect l="1015" t="1966" r="1497" b="2534"/>
          <a:stretch>
            <a:fillRect/>
          </a:stretch>
        </p:blipFill>
        <p:spPr bwMode="auto">
          <a:xfrm>
            <a:off x="1514475" y="1105605"/>
            <a:ext cx="9444038" cy="275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3"/>
          <p:cNvSpPr>
            <a:spLocks noChangeArrowheads="1"/>
          </p:cNvSpPr>
          <p:nvPr/>
        </p:nvSpPr>
        <p:spPr bwMode="auto">
          <a:xfrm>
            <a:off x="2816585" y="4113645"/>
            <a:ext cx="7048632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产品特点：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WINOOWS 10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操作系统</a:t>
            </a:r>
            <a:b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支持全尺寸标准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USB2.0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接口；</a:t>
            </a:r>
            <a:b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</a:t>
            </a:r>
            <a:r>
              <a:rPr lang="en-US" altLang="zh-CN" sz="1600" dirty="0" err="1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Ublox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GPS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高精度定位；康宁大猩猩玻璃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TP;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高亮屏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;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双频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WIFI;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宽温电池；</a:t>
            </a:r>
            <a:b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支持一维码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二维码扫描；</a:t>
            </a:r>
            <a:b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三防</a:t>
            </a: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IP67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防护等级；</a:t>
            </a:r>
            <a:b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en-US" altLang="zh-CN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</a:t>
            </a:r>
            <a:r>
              <a:rPr lang="zh-CN" altLang="en-US" sz="1600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支持高强度玻璃触摸屏；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（车载电脑外观可能有所变化，根据现场使用需求及叉车安装条件确认）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1896" b="26254"/>
          <a:stretch>
            <a:fillRect/>
          </a:stretch>
        </p:blipFill>
        <p:spPr>
          <a:xfrm>
            <a:off x="156210" y="190590"/>
            <a:ext cx="1146147" cy="73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硬件报价清单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0" y="163285"/>
            <a:ext cx="1146147" cy="731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4" y="1185750"/>
            <a:ext cx="10573235" cy="485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软件报价清单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1896" b="26254"/>
          <a:stretch>
            <a:fillRect/>
          </a:stretch>
        </p:blipFill>
        <p:spPr>
          <a:xfrm>
            <a:off x="0" y="163285"/>
            <a:ext cx="1146147" cy="731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3" y="1491998"/>
            <a:ext cx="10638688" cy="42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20656" y="3077765"/>
            <a:ext cx="4365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项目管理及实施流程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3750" t="19744" r="25763" b="34106"/>
          <a:stretch>
            <a:fillRect/>
          </a:stretch>
        </p:blipFill>
        <p:spPr>
          <a:xfrm>
            <a:off x="4708919" y="393013"/>
            <a:ext cx="2730137" cy="2560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方案实施计划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项目管理体系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314" b="21836"/>
          <a:stretch>
            <a:fillRect/>
          </a:stretch>
        </p:blipFill>
        <p:spPr>
          <a:xfrm>
            <a:off x="0" y="190491"/>
            <a:ext cx="1170533" cy="73152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567934" y="6059307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550763" y="5492592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550763" y="4925874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550763" y="4359156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550763" y="3792438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550763" y="3225720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550763" y="2092284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550763" y="2659002"/>
            <a:ext cx="1897928" cy="2297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>
            <a:off x="901702" y="1320350"/>
            <a:ext cx="1172473" cy="3810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67" tIns="36283" rIns="72567" bIns="36283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33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5183189" y="1320350"/>
            <a:ext cx="762104" cy="3810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67" tIns="36283" rIns="72567" bIns="36283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33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PMO</a:t>
            </a: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7626" y="1789113"/>
            <a:ext cx="7072313" cy="0"/>
          </a:xfrm>
          <a:prstGeom prst="lin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04305" y="1961248"/>
            <a:ext cx="2011572" cy="4118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项目经理</a:t>
            </a:r>
          </a:p>
        </p:txBody>
      </p:sp>
      <p:sp>
        <p:nvSpPr>
          <p:cNvPr id="21" name="矩形 20"/>
          <p:cNvSpPr/>
          <p:nvPr/>
        </p:nvSpPr>
        <p:spPr>
          <a:xfrm>
            <a:off x="504305" y="2557859"/>
            <a:ext cx="2011572" cy="411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方案设计</a:t>
            </a:r>
          </a:p>
        </p:txBody>
      </p:sp>
      <p:sp>
        <p:nvSpPr>
          <p:cNvPr id="22" name="矩形 21"/>
          <p:cNvSpPr/>
          <p:nvPr/>
        </p:nvSpPr>
        <p:spPr>
          <a:xfrm>
            <a:off x="504305" y="3677727"/>
            <a:ext cx="2011572" cy="4372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研发工程师</a:t>
            </a:r>
          </a:p>
        </p:txBody>
      </p:sp>
      <p:sp>
        <p:nvSpPr>
          <p:cNvPr id="23" name="矩形 22"/>
          <p:cNvSpPr/>
          <p:nvPr/>
        </p:nvSpPr>
        <p:spPr>
          <a:xfrm>
            <a:off x="504305" y="3117793"/>
            <a:ext cx="2011572" cy="411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系统架构师</a:t>
            </a:r>
          </a:p>
        </p:txBody>
      </p:sp>
      <p:sp>
        <p:nvSpPr>
          <p:cNvPr id="24" name="矩形 23"/>
          <p:cNvSpPr/>
          <p:nvPr/>
        </p:nvSpPr>
        <p:spPr>
          <a:xfrm>
            <a:off x="504305" y="5968245"/>
            <a:ext cx="2011572" cy="411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售后服务</a:t>
            </a:r>
          </a:p>
        </p:txBody>
      </p:sp>
      <p:sp>
        <p:nvSpPr>
          <p:cNvPr id="25" name="矩形 24"/>
          <p:cNvSpPr/>
          <p:nvPr/>
        </p:nvSpPr>
        <p:spPr>
          <a:xfrm>
            <a:off x="4494659" y="1961986"/>
            <a:ext cx="2011572" cy="4118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项目经理资源库</a:t>
            </a:r>
          </a:p>
        </p:txBody>
      </p:sp>
      <p:sp>
        <p:nvSpPr>
          <p:cNvPr id="26" name="矩形 25"/>
          <p:cNvSpPr/>
          <p:nvPr/>
        </p:nvSpPr>
        <p:spPr>
          <a:xfrm>
            <a:off x="4494659" y="2576857"/>
            <a:ext cx="2011572" cy="4118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解决方案团队</a:t>
            </a:r>
          </a:p>
        </p:txBody>
      </p:sp>
      <p:sp>
        <p:nvSpPr>
          <p:cNvPr id="27" name="矩形 26"/>
          <p:cNvSpPr/>
          <p:nvPr/>
        </p:nvSpPr>
        <p:spPr>
          <a:xfrm>
            <a:off x="4494659" y="3693667"/>
            <a:ext cx="2011572" cy="4323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软件开发团队</a:t>
            </a:r>
          </a:p>
        </p:txBody>
      </p:sp>
      <p:sp>
        <p:nvSpPr>
          <p:cNvPr id="28" name="矩形 27"/>
          <p:cNvSpPr/>
          <p:nvPr/>
        </p:nvSpPr>
        <p:spPr>
          <a:xfrm>
            <a:off x="4494659" y="3135262"/>
            <a:ext cx="2011572" cy="4118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架构师团队</a:t>
            </a:r>
          </a:p>
        </p:txBody>
      </p:sp>
      <p:sp>
        <p:nvSpPr>
          <p:cNvPr id="29" name="矩形 28"/>
          <p:cNvSpPr/>
          <p:nvPr/>
        </p:nvSpPr>
        <p:spPr>
          <a:xfrm>
            <a:off x="4494659" y="5968245"/>
            <a:ext cx="2011572" cy="4118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售后支持团队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632077" y="2168075"/>
            <a:ext cx="1795463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2630490" y="2722579"/>
            <a:ext cx="1831975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2590421" y="3970450"/>
            <a:ext cx="1833563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606675" y="3401563"/>
            <a:ext cx="1830388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2605090" y="6156604"/>
            <a:ext cx="1831975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24"/>
          <p:cNvSpPr txBox="1">
            <a:spLocks noChangeArrowheads="1"/>
          </p:cNvSpPr>
          <p:nvPr/>
        </p:nvSpPr>
        <p:spPr bwMode="auto">
          <a:xfrm>
            <a:off x="2947989" y="1320350"/>
            <a:ext cx="1172473" cy="38105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67" tIns="36283" rIns="72567" bIns="36283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3366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矩阵管理</a:t>
            </a:r>
          </a:p>
        </p:txBody>
      </p:sp>
      <p:sp>
        <p:nvSpPr>
          <p:cNvPr id="36" name="下箭头 35"/>
          <p:cNvSpPr/>
          <p:nvPr/>
        </p:nvSpPr>
        <p:spPr>
          <a:xfrm>
            <a:off x="3158198" y="1961248"/>
            <a:ext cx="725119" cy="4418840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18"/>
          <p:cNvSpPr txBox="1">
            <a:spLocks noChangeArrowheads="1"/>
          </p:cNvSpPr>
          <p:nvPr/>
        </p:nvSpPr>
        <p:spPr bwMode="auto">
          <a:xfrm>
            <a:off x="3314397" y="2598289"/>
            <a:ext cx="454328" cy="252253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72567" tIns="36283" rIns="72567" bIns="36283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  目  主  线</a:t>
            </a:r>
          </a:p>
        </p:txBody>
      </p:sp>
      <p:pic>
        <p:nvPicPr>
          <p:cNvPr id="38" name="图片 8" descr="图片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1984140"/>
            <a:ext cx="4964112" cy="3846311"/>
          </a:xfrm>
          <a:prstGeom prst="rect">
            <a:avLst/>
          </a:prstGeom>
          <a:solidFill>
            <a:srgbClr val="336699"/>
          </a:solidFill>
          <a:ln w="9525">
            <a:noFill/>
            <a:prstDash val="sysDash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9" name="矩形 38"/>
          <p:cNvSpPr/>
          <p:nvPr/>
        </p:nvSpPr>
        <p:spPr>
          <a:xfrm>
            <a:off x="504305" y="4263051"/>
            <a:ext cx="2011572" cy="4372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机械电气工程师</a:t>
            </a:r>
          </a:p>
        </p:txBody>
      </p:sp>
      <p:sp>
        <p:nvSpPr>
          <p:cNvPr id="40" name="矩形 39"/>
          <p:cNvSpPr/>
          <p:nvPr/>
        </p:nvSpPr>
        <p:spPr>
          <a:xfrm>
            <a:off x="4494659" y="4272550"/>
            <a:ext cx="2011572" cy="4323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系统集成团队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2590421" y="4619279"/>
            <a:ext cx="1833563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04305" y="4848375"/>
            <a:ext cx="2011572" cy="411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现场实施</a:t>
            </a:r>
          </a:p>
        </p:txBody>
      </p:sp>
      <p:sp>
        <p:nvSpPr>
          <p:cNvPr id="43" name="矩形 42"/>
          <p:cNvSpPr/>
          <p:nvPr/>
        </p:nvSpPr>
        <p:spPr>
          <a:xfrm>
            <a:off x="4494659" y="4851433"/>
            <a:ext cx="2011572" cy="4118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实施团队</a:t>
            </a: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2613148" y="5115507"/>
            <a:ext cx="1831975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04305" y="5408309"/>
            <a:ext cx="2011572" cy="4118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测试工程师</a:t>
            </a:r>
          </a:p>
        </p:txBody>
      </p:sp>
      <p:sp>
        <p:nvSpPr>
          <p:cNvPr id="46" name="矩形 45"/>
          <p:cNvSpPr/>
          <p:nvPr/>
        </p:nvSpPr>
        <p:spPr>
          <a:xfrm>
            <a:off x="4494659" y="5409838"/>
            <a:ext cx="2011572" cy="4118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72567" tIns="36283" rIns="72567" bIns="36283" anchor="ctr"/>
          <a:lstStyle/>
          <a:p>
            <a:pPr algn="ctr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测试团队</a:t>
            </a: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587748" y="5647121"/>
            <a:ext cx="1831975" cy="0"/>
          </a:xfrm>
          <a:prstGeom prst="straightConnector1">
            <a:avLst/>
          </a:prstGeom>
          <a:ln>
            <a:noFill/>
            <a:headEnd type="arrow"/>
            <a:tailEnd type="arrow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方案实施计划</a:t>
            </a:r>
            <a:r>
              <a:rPr lang="en-US" altLang="zh-CN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项目进度计划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314" b="21836"/>
          <a:stretch>
            <a:fillRect/>
          </a:stretch>
        </p:blipFill>
        <p:spPr>
          <a:xfrm>
            <a:off x="0" y="190491"/>
            <a:ext cx="1170533" cy="73152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654264" y="5710274"/>
            <a:ext cx="11006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475"/>
              </a:spcBef>
              <a:defRPr/>
            </a:pPr>
            <a:r>
              <a:rPr kumimoji="1" lang="zh-CN" altLang="en-US" sz="24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项目监控：始终</a:t>
            </a:r>
            <a:r>
              <a:rPr kumimoji="1" lang="en-US" altLang="zh-CN" sz="24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-----</a:t>
            </a:r>
            <a:r>
              <a:rPr kumimoji="1" lang="zh-CN" altLang="en-US" sz="24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项目经理在项目全周期经行监控和测试，直至项目验收完成</a:t>
            </a:r>
            <a:endParaRPr kumimoji="1" lang="en-US" altLang="zh-CN" sz="2400" b="1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7685" y="1537921"/>
            <a:ext cx="11935994" cy="3480883"/>
            <a:chOff x="97685" y="1253111"/>
            <a:chExt cx="11935994" cy="3480883"/>
          </a:xfrm>
        </p:grpSpPr>
        <p:grpSp>
          <p:nvGrpSpPr>
            <p:cNvPr id="4" name="组合 3"/>
            <p:cNvGrpSpPr/>
            <p:nvPr/>
          </p:nvGrpSpPr>
          <p:grpSpPr>
            <a:xfrm>
              <a:off x="97685" y="1253111"/>
              <a:ext cx="11935994" cy="3480883"/>
              <a:chOff x="673204" y="1364462"/>
              <a:chExt cx="8101121" cy="2492543"/>
            </a:xfrm>
          </p:grpSpPr>
          <p:sp>
            <p:nvSpPr>
              <p:cNvPr id="6" name="原创设计师QQ598969553             _5"/>
              <p:cNvSpPr>
                <a:spLocks noChangeShapeType="1"/>
              </p:cNvSpPr>
              <p:nvPr/>
            </p:nvSpPr>
            <p:spPr bwMode="auto">
              <a:xfrm flipV="1">
                <a:off x="1522064" y="1960763"/>
                <a:ext cx="0" cy="809625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原创设计师QQ598969553             _6"/>
              <p:cNvSpPr>
                <a:spLocks noChangeShapeType="1"/>
              </p:cNvSpPr>
              <p:nvPr/>
            </p:nvSpPr>
            <p:spPr bwMode="auto">
              <a:xfrm flipV="1">
                <a:off x="2902471" y="2770388"/>
                <a:ext cx="0" cy="80803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原创设计师QQ598969553             _7"/>
              <p:cNvSpPr>
                <a:spLocks noChangeShapeType="1"/>
              </p:cNvSpPr>
              <p:nvPr/>
            </p:nvSpPr>
            <p:spPr bwMode="auto">
              <a:xfrm flipV="1">
                <a:off x="5350743" y="2770388"/>
                <a:ext cx="0" cy="80803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原创设计师QQ598969553             _8"/>
              <p:cNvSpPr>
                <a:spLocks noChangeShapeType="1"/>
              </p:cNvSpPr>
              <p:nvPr/>
            </p:nvSpPr>
            <p:spPr bwMode="auto">
              <a:xfrm flipV="1">
                <a:off x="4126607" y="1960763"/>
                <a:ext cx="0" cy="809625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原创设计师QQ598969553             _9"/>
              <p:cNvSpPr>
                <a:spLocks noChangeShapeType="1"/>
              </p:cNvSpPr>
              <p:nvPr/>
            </p:nvSpPr>
            <p:spPr bwMode="auto">
              <a:xfrm flipV="1">
                <a:off x="6573292" y="1960763"/>
                <a:ext cx="0" cy="809625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原创设计师QQ598969553             _10"/>
              <p:cNvSpPr>
                <a:spLocks noChangeArrowheads="1"/>
              </p:cNvSpPr>
              <p:nvPr/>
            </p:nvSpPr>
            <p:spPr bwMode="auto">
              <a:xfrm>
                <a:off x="1283939" y="1724225"/>
                <a:ext cx="474663" cy="4746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原创设计师QQ598969553             _11"/>
              <p:cNvSpPr>
                <a:spLocks noChangeArrowheads="1"/>
              </p:cNvSpPr>
              <p:nvPr/>
            </p:nvSpPr>
            <p:spPr bwMode="auto">
              <a:xfrm>
                <a:off x="3890070" y="1724225"/>
                <a:ext cx="473075" cy="47466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原创设计师QQ598969553             _12"/>
              <p:cNvSpPr>
                <a:spLocks noChangeArrowheads="1"/>
              </p:cNvSpPr>
              <p:nvPr/>
            </p:nvSpPr>
            <p:spPr bwMode="auto">
              <a:xfrm>
                <a:off x="5111030" y="3340300"/>
                <a:ext cx="476250" cy="4778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原创设计师QQ598969553             _13"/>
              <p:cNvSpPr>
                <a:spLocks noChangeShapeType="1"/>
              </p:cNvSpPr>
              <p:nvPr/>
            </p:nvSpPr>
            <p:spPr bwMode="auto">
              <a:xfrm flipV="1">
                <a:off x="7799016" y="2770388"/>
                <a:ext cx="0" cy="80803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原创设计师QQ598969553             _14"/>
              <p:cNvSpPr>
                <a:spLocks noChangeArrowheads="1"/>
              </p:cNvSpPr>
              <p:nvPr/>
            </p:nvSpPr>
            <p:spPr bwMode="auto">
              <a:xfrm>
                <a:off x="7562478" y="3340300"/>
                <a:ext cx="473075" cy="47783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原创设计师QQ598969553             _15"/>
              <p:cNvSpPr>
                <a:spLocks noChangeArrowheads="1"/>
              </p:cNvSpPr>
              <p:nvPr/>
            </p:nvSpPr>
            <p:spPr bwMode="auto">
              <a:xfrm>
                <a:off x="2665932" y="3379167"/>
                <a:ext cx="473075" cy="47783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原创设计师QQ598969553             _16"/>
              <p:cNvSpPr>
                <a:spLocks noChangeArrowheads="1"/>
              </p:cNvSpPr>
              <p:nvPr/>
            </p:nvSpPr>
            <p:spPr bwMode="auto">
              <a:xfrm>
                <a:off x="6336755" y="1724225"/>
                <a:ext cx="473075" cy="4746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原创设计师QQ598969553             _17"/>
              <p:cNvSpPr/>
              <p:nvPr/>
            </p:nvSpPr>
            <p:spPr bwMode="auto">
              <a:xfrm>
                <a:off x="673204" y="2525813"/>
                <a:ext cx="1466021" cy="515568"/>
              </a:xfrm>
              <a:custGeom>
                <a:avLst/>
                <a:gdLst>
                  <a:gd name="T0" fmla="*/ 490 w 591"/>
                  <a:gd name="T1" fmla="*/ 0 h 202"/>
                  <a:gd name="T2" fmla="*/ 101 w 591"/>
                  <a:gd name="T3" fmla="*/ 0 h 202"/>
                  <a:gd name="T4" fmla="*/ 0 w 591"/>
                  <a:gd name="T5" fmla="*/ 101 h 202"/>
                  <a:gd name="T6" fmla="*/ 101 w 591"/>
                  <a:gd name="T7" fmla="*/ 202 h 202"/>
                  <a:gd name="T8" fmla="*/ 490 w 591"/>
                  <a:gd name="T9" fmla="*/ 202 h 202"/>
                  <a:gd name="T10" fmla="*/ 591 w 591"/>
                  <a:gd name="T11" fmla="*/ 101 h 202"/>
                  <a:gd name="T12" fmla="*/ 490 w 591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1" h="202">
                    <a:moveTo>
                      <a:pt x="490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46" y="0"/>
                      <a:pt x="0" y="46"/>
                      <a:pt x="0" y="101"/>
                    </a:cubicBezTo>
                    <a:cubicBezTo>
                      <a:pt x="0" y="157"/>
                      <a:pt x="46" y="202"/>
                      <a:pt x="101" y="202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546" y="202"/>
                      <a:pt x="591" y="157"/>
                      <a:pt x="591" y="101"/>
                    </a:cubicBezTo>
                    <a:cubicBezTo>
                      <a:pt x="591" y="46"/>
                      <a:pt x="546" y="0"/>
                      <a:pt x="4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原创设计师QQ598969553             _18"/>
              <p:cNvSpPr/>
              <p:nvPr/>
            </p:nvSpPr>
            <p:spPr bwMode="auto">
              <a:xfrm>
                <a:off x="2032442" y="2525813"/>
                <a:ext cx="1466021" cy="515568"/>
              </a:xfrm>
              <a:custGeom>
                <a:avLst/>
                <a:gdLst>
                  <a:gd name="T0" fmla="*/ 334 w 434"/>
                  <a:gd name="T1" fmla="*/ 0 h 202"/>
                  <a:gd name="T2" fmla="*/ 0 w 434"/>
                  <a:gd name="T3" fmla="*/ 0 h 202"/>
                  <a:gd name="T4" fmla="*/ 60 w 434"/>
                  <a:gd name="T5" fmla="*/ 101 h 202"/>
                  <a:gd name="T6" fmla="*/ 0 w 434"/>
                  <a:gd name="T7" fmla="*/ 202 h 202"/>
                  <a:gd name="T8" fmla="*/ 334 w 434"/>
                  <a:gd name="T9" fmla="*/ 202 h 202"/>
                  <a:gd name="T10" fmla="*/ 434 w 434"/>
                  <a:gd name="T11" fmla="*/ 101 h 202"/>
                  <a:gd name="T12" fmla="*/ 334 w 434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4" h="202">
                    <a:moveTo>
                      <a:pt x="33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6" y="20"/>
                      <a:pt x="60" y="58"/>
                      <a:pt x="60" y="101"/>
                    </a:cubicBezTo>
                    <a:cubicBezTo>
                      <a:pt x="60" y="145"/>
                      <a:pt x="36" y="183"/>
                      <a:pt x="0" y="202"/>
                    </a:cubicBezTo>
                    <a:cubicBezTo>
                      <a:pt x="334" y="202"/>
                      <a:pt x="334" y="202"/>
                      <a:pt x="334" y="202"/>
                    </a:cubicBezTo>
                    <a:cubicBezTo>
                      <a:pt x="389" y="202"/>
                      <a:pt x="434" y="157"/>
                      <a:pt x="434" y="101"/>
                    </a:cubicBezTo>
                    <a:cubicBezTo>
                      <a:pt x="434" y="46"/>
                      <a:pt x="389" y="0"/>
                      <a:pt x="334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0" name="原创设计师QQ598969553             _19"/>
              <p:cNvSpPr/>
              <p:nvPr/>
            </p:nvSpPr>
            <p:spPr bwMode="auto">
              <a:xfrm>
                <a:off x="3358265" y="2529327"/>
                <a:ext cx="1466021" cy="515568"/>
              </a:xfrm>
              <a:custGeom>
                <a:avLst/>
                <a:gdLst>
                  <a:gd name="T0" fmla="*/ 333 w 434"/>
                  <a:gd name="T1" fmla="*/ 0 h 202"/>
                  <a:gd name="T2" fmla="*/ 0 w 434"/>
                  <a:gd name="T3" fmla="*/ 0 h 202"/>
                  <a:gd name="T4" fmla="*/ 60 w 434"/>
                  <a:gd name="T5" fmla="*/ 101 h 202"/>
                  <a:gd name="T6" fmla="*/ 0 w 434"/>
                  <a:gd name="T7" fmla="*/ 202 h 202"/>
                  <a:gd name="T8" fmla="*/ 333 w 434"/>
                  <a:gd name="T9" fmla="*/ 202 h 202"/>
                  <a:gd name="T10" fmla="*/ 434 w 434"/>
                  <a:gd name="T11" fmla="*/ 101 h 202"/>
                  <a:gd name="T12" fmla="*/ 333 w 434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4" h="202">
                    <a:moveTo>
                      <a:pt x="33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5" y="20"/>
                      <a:pt x="60" y="58"/>
                      <a:pt x="60" y="101"/>
                    </a:cubicBezTo>
                    <a:cubicBezTo>
                      <a:pt x="60" y="145"/>
                      <a:pt x="35" y="183"/>
                      <a:pt x="0" y="202"/>
                    </a:cubicBezTo>
                    <a:cubicBezTo>
                      <a:pt x="333" y="202"/>
                      <a:pt x="333" y="202"/>
                      <a:pt x="333" y="202"/>
                    </a:cubicBezTo>
                    <a:cubicBezTo>
                      <a:pt x="389" y="202"/>
                      <a:pt x="434" y="157"/>
                      <a:pt x="434" y="101"/>
                    </a:cubicBezTo>
                    <a:cubicBezTo>
                      <a:pt x="434" y="46"/>
                      <a:pt x="389" y="0"/>
                      <a:pt x="333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1" name="原创设计师QQ598969553             _20"/>
              <p:cNvSpPr/>
              <p:nvPr/>
            </p:nvSpPr>
            <p:spPr bwMode="auto">
              <a:xfrm>
                <a:off x="4689721" y="2532841"/>
                <a:ext cx="1466021" cy="515568"/>
              </a:xfrm>
              <a:custGeom>
                <a:avLst/>
                <a:gdLst>
                  <a:gd name="T0" fmla="*/ 334 w 435"/>
                  <a:gd name="T1" fmla="*/ 0 h 202"/>
                  <a:gd name="T2" fmla="*/ 0 w 435"/>
                  <a:gd name="T3" fmla="*/ 0 h 202"/>
                  <a:gd name="T4" fmla="*/ 60 w 435"/>
                  <a:gd name="T5" fmla="*/ 101 h 202"/>
                  <a:gd name="T6" fmla="*/ 0 w 435"/>
                  <a:gd name="T7" fmla="*/ 202 h 202"/>
                  <a:gd name="T8" fmla="*/ 334 w 435"/>
                  <a:gd name="T9" fmla="*/ 202 h 202"/>
                  <a:gd name="T10" fmla="*/ 435 w 435"/>
                  <a:gd name="T11" fmla="*/ 101 h 202"/>
                  <a:gd name="T12" fmla="*/ 334 w 435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" h="202">
                    <a:moveTo>
                      <a:pt x="33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6" y="20"/>
                      <a:pt x="60" y="58"/>
                      <a:pt x="60" y="101"/>
                    </a:cubicBezTo>
                    <a:cubicBezTo>
                      <a:pt x="60" y="145"/>
                      <a:pt x="36" y="183"/>
                      <a:pt x="0" y="202"/>
                    </a:cubicBezTo>
                    <a:cubicBezTo>
                      <a:pt x="334" y="202"/>
                      <a:pt x="334" y="202"/>
                      <a:pt x="334" y="202"/>
                    </a:cubicBezTo>
                    <a:cubicBezTo>
                      <a:pt x="390" y="202"/>
                      <a:pt x="435" y="157"/>
                      <a:pt x="435" y="101"/>
                    </a:cubicBezTo>
                    <a:cubicBezTo>
                      <a:pt x="435" y="46"/>
                      <a:pt x="390" y="0"/>
                      <a:pt x="334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原创设计师QQ598969553             _21"/>
              <p:cNvSpPr/>
              <p:nvPr/>
            </p:nvSpPr>
            <p:spPr bwMode="auto">
              <a:xfrm>
                <a:off x="5996738" y="2532841"/>
                <a:ext cx="1466021" cy="515568"/>
              </a:xfrm>
              <a:custGeom>
                <a:avLst/>
                <a:gdLst>
                  <a:gd name="T0" fmla="*/ 334 w 435"/>
                  <a:gd name="T1" fmla="*/ 0 h 202"/>
                  <a:gd name="T2" fmla="*/ 0 w 435"/>
                  <a:gd name="T3" fmla="*/ 0 h 202"/>
                  <a:gd name="T4" fmla="*/ 60 w 435"/>
                  <a:gd name="T5" fmla="*/ 101 h 202"/>
                  <a:gd name="T6" fmla="*/ 0 w 435"/>
                  <a:gd name="T7" fmla="*/ 202 h 202"/>
                  <a:gd name="T8" fmla="*/ 334 w 435"/>
                  <a:gd name="T9" fmla="*/ 202 h 202"/>
                  <a:gd name="T10" fmla="*/ 435 w 435"/>
                  <a:gd name="T11" fmla="*/ 101 h 202"/>
                  <a:gd name="T12" fmla="*/ 334 w 435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" h="202">
                    <a:moveTo>
                      <a:pt x="33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6" y="20"/>
                      <a:pt x="60" y="58"/>
                      <a:pt x="60" y="101"/>
                    </a:cubicBezTo>
                    <a:cubicBezTo>
                      <a:pt x="60" y="145"/>
                      <a:pt x="36" y="183"/>
                      <a:pt x="0" y="202"/>
                    </a:cubicBezTo>
                    <a:cubicBezTo>
                      <a:pt x="334" y="202"/>
                      <a:pt x="334" y="202"/>
                      <a:pt x="334" y="202"/>
                    </a:cubicBezTo>
                    <a:cubicBezTo>
                      <a:pt x="389" y="202"/>
                      <a:pt x="435" y="157"/>
                      <a:pt x="435" y="101"/>
                    </a:cubicBezTo>
                    <a:cubicBezTo>
                      <a:pt x="435" y="46"/>
                      <a:pt x="389" y="0"/>
                      <a:pt x="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原创设计师QQ598969553             _22"/>
              <p:cNvSpPr/>
              <p:nvPr/>
            </p:nvSpPr>
            <p:spPr bwMode="auto">
              <a:xfrm>
                <a:off x="7308304" y="2525813"/>
                <a:ext cx="1466021" cy="515568"/>
              </a:xfrm>
              <a:custGeom>
                <a:avLst/>
                <a:gdLst>
                  <a:gd name="T0" fmla="*/ 333 w 434"/>
                  <a:gd name="T1" fmla="*/ 0 h 202"/>
                  <a:gd name="T2" fmla="*/ 0 w 434"/>
                  <a:gd name="T3" fmla="*/ 0 h 202"/>
                  <a:gd name="T4" fmla="*/ 60 w 434"/>
                  <a:gd name="T5" fmla="*/ 101 h 202"/>
                  <a:gd name="T6" fmla="*/ 0 w 434"/>
                  <a:gd name="T7" fmla="*/ 202 h 202"/>
                  <a:gd name="T8" fmla="*/ 333 w 434"/>
                  <a:gd name="T9" fmla="*/ 202 h 202"/>
                  <a:gd name="T10" fmla="*/ 434 w 434"/>
                  <a:gd name="T11" fmla="*/ 101 h 202"/>
                  <a:gd name="T12" fmla="*/ 333 w 434"/>
                  <a:gd name="T13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4" h="202">
                    <a:moveTo>
                      <a:pt x="33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5" y="20"/>
                      <a:pt x="60" y="58"/>
                      <a:pt x="60" y="101"/>
                    </a:cubicBezTo>
                    <a:cubicBezTo>
                      <a:pt x="60" y="145"/>
                      <a:pt x="35" y="183"/>
                      <a:pt x="0" y="202"/>
                    </a:cubicBezTo>
                    <a:cubicBezTo>
                      <a:pt x="333" y="202"/>
                      <a:pt x="333" y="202"/>
                      <a:pt x="333" y="202"/>
                    </a:cubicBezTo>
                    <a:cubicBezTo>
                      <a:pt x="389" y="202"/>
                      <a:pt x="434" y="157"/>
                      <a:pt x="434" y="101"/>
                    </a:cubicBezTo>
                    <a:cubicBezTo>
                      <a:pt x="434" y="46"/>
                      <a:pt x="389" y="0"/>
                      <a:pt x="333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原创设计师QQ598969553             _23"/>
              <p:cNvSpPr>
                <a:spLocks noEditPoints="1"/>
              </p:cNvSpPr>
              <p:nvPr/>
            </p:nvSpPr>
            <p:spPr bwMode="auto">
              <a:xfrm>
                <a:off x="1433164" y="1842106"/>
                <a:ext cx="177800" cy="238900"/>
              </a:xfrm>
              <a:custGeom>
                <a:avLst/>
                <a:gdLst>
                  <a:gd name="T0" fmla="*/ 96 w 145"/>
                  <a:gd name="T1" fmla="*/ 71 h 195"/>
                  <a:gd name="T2" fmla="*/ 72 w 145"/>
                  <a:gd name="T3" fmla="*/ 81 h 195"/>
                  <a:gd name="T4" fmla="*/ 60 w 145"/>
                  <a:gd name="T5" fmla="*/ 79 h 195"/>
                  <a:gd name="T6" fmla="*/ 49 w 145"/>
                  <a:gd name="T7" fmla="*/ 71 h 195"/>
                  <a:gd name="T8" fmla="*/ 43 w 145"/>
                  <a:gd name="T9" fmla="*/ 71 h 195"/>
                  <a:gd name="T10" fmla="*/ 43 w 145"/>
                  <a:gd name="T11" fmla="*/ 78 h 195"/>
                  <a:gd name="T12" fmla="*/ 56 w 145"/>
                  <a:gd name="T13" fmla="*/ 87 h 195"/>
                  <a:gd name="T14" fmla="*/ 72 w 145"/>
                  <a:gd name="T15" fmla="*/ 90 h 195"/>
                  <a:gd name="T16" fmla="*/ 102 w 145"/>
                  <a:gd name="T17" fmla="*/ 78 h 195"/>
                  <a:gd name="T18" fmla="*/ 102 w 145"/>
                  <a:gd name="T19" fmla="*/ 71 h 195"/>
                  <a:gd name="T20" fmla="*/ 96 w 145"/>
                  <a:gd name="T21" fmla="*/ 71 h 195"/>
                  <a:gd name="T22" fmla="*/ 106 w 145"/>
                  <a:gd name="T23" fmla="*/ 170 h 195"/>
                  <a:gd name="T24" fmla="*/ 106 w 145"/>
                  <a:gd name="T25" fmla="*/ 170 h 195"/>
                  <a:gd name="T26" fmla="*/ 39 w 145"/>
                  <a:gd name="T27" fmla="*/ 170 h 195"/>
                  <a:gd name="T28" fmla="*/ 34 w 145"/>
                  <a:gd name="T29" fmla="*/ 174 h 195"/>
                  <a:gd name="T30" fmla="*/ 39 w 145"/>
                  <a:gd name="T31" fmla="*/ 179 h 195"/>
                  <a:gd name="T32" fmla="*/ 106 w 145"/>
                  <a:gd name="T33" fmla="*/ 179 h 195"/>
                  <a:gd name="T34" fmla="*/ 111 w 145"/>
                  <a:gd name="T35" fmla="*/ 174 h 195"/>
                  <a:gd name="T36" fmla="*/ 106 w 145"/>
                  <a:gd name="T37" fmla="*/ 170 h 195"/>
                  <a:gd name="T38" fmla="*/ 145 w 145"/>
                  <a:gd name="T39" fmla="*/ 75 h 195"/>
                  <a:gd name="T40" fmla="*/ 145 w 145"/>
                  <a:gd name="T41" fmla="*/ 75 h 195"/>
                  <a:gd name="T42" fmla="*/ 124 w 145"/>
                  <a:gd name="T43" fmla="*/ 22 h 195"/>
                  <a:gd name="T44" fmla="*/ 72 w 145"/>
                  <a:gd name="T45" fmla="*/ 0 h 195"/>
                  <a:gd name="T46" fmla="*/ 21 w 145"/>
                  <a:gd name="T47" fmla="*/ 22 h 195"/>
                  <a:gd name="T48" fmla="*/ 0 w 145"/>
                  <a:gd name="T49" fmla="*/ 75 h 195"/>
                  <a:gd name="T50" fmla="*/ 9 w 145"/>
                  <a:gd name="T51" fmla="*/ 112 h 195"/>
                  <a:gd name="T52" fmla="*/ 9 w 145"/>
                  <a:gd name="T53" fmla="*/ 112 h 195"/>
                  <a:gd name="T54" fmla="*/ 31 w 145"/>
                  <a:gd name="T55" fmla="*/ 137 h 195"/>
                  <a:gd name="T56" fmla="*/ 31 w 145"/>
                  <a:gd name="T57" fmla="*/ 158 h 195"/>
                  <a:gd name="T58" fmla="*/ 39 w 145"/>
                  <a:gd name="T59" fmla="*/ 166 h 195"/>
                  <a:gd name="T60" fmla="*/ 106 w 145"/>
                  <a:gd name="T61" fmla="*/ 166 h 195"/>
                  <a:gd name="T62" fmla="*/ 114 w 145"/>
                  <a:gd name="T63" fmla="*/ 158 h 195"/>
                  <a:gd name="T64" fmla="*/ 114 w 145"/>
                  <a:gd name="T65" fmla="*/ 137 h 195"/>
                  <a:gd name="T66" fmla="*/ 136 w 145"/>
                  <a:gd name="T67" fmla="*/ 112 h 195"/>
                  <a:gd name="T68" fmla="*/ 136 w 145"/>
                  <a:gd name="T69" fmla="*/ 112 h 195"/>
                  <a:gd name="T70" fmla="*/ 145 w 145"/>
                  <a:gd name="T71" fmla="*/ 75 h 195"/>
                  <a:gd name="T72" fmla="*/ 123 w 145"/>
                  <a:gd name="T73" fmla="*/ 104 h 195"/>
                  <a:gd name="T74" fmla="*/ 123 w 145"/>
                  <a:gd name="T75" fmla="*/ 104 h 195"/>
                  <a:gd name="T76" fmla="*/ 123 w 145"/>
                  <a:gd name="T77" fmla="*/ 104 h 195"/>
                  <a:gd name="T78" fmla="*/ 123 w 145"/>
                  <a:gd name="T79" fmla="*/ 104 h 195"/>
                  <a:gd name="T80" fmla="*/ 102 w 145"/>
                  <a:gd name="T81" fmla="*/ 126 h 195"/>
                  <a:gd name="T82" fmla="*/ 99 w 145"/>
                  <a:gd name="T83" fmla="*/ 133 h 195"/>
                  <a:gd name="T84" fmla="*/ 99 w 145"/>
                  <a:gd name="T85" fmla="*/ 133 h 195"/>
                  <a:gd name="T86" fmla="*/ 99 w 145"/>
                  <a:gd name="T87" fmla="*/ 150 h 195"/>
                  <a:gd name="T88" fmla="*/ 46 w 145"/>
                  <a:gd name="T89" fmla="*/ 150 h 195"/>
                  <a:gd name="T90" fmla="*/ 46 w 145"/>
                  <a:gd name="T91" fmla="*/ 133 h 195"/>
                  <a:gd name="T92" fmla="*/ 42 w 145"/>
                  <a:gd name="T93" fmla="*/ 126 h 195"/>
                  <a:gd name="T94" fmla="*/ 22 w 145"/>
                  <a:gd name="T95" fmla="*/ 104 h 195"/>
                  <a:gd name="T96" fmla="*/ 22 w 145"/>
                  <a:gd name="T97" fmla="*/ 104 h 195"/>
                  <a:gd name="T98" fmla="*/ 14 w 145"/>
                  <a:gd name="T99" fmla="*/ 75 h 195"/>
                  <a:gd name="T100" fmla="*/ 31 w 145"/>
                  <a:gd name="T101" fmla="*/ 33 h 195"/>
                  <a:gd name="T102" fmla="*/ 72 w 145"/>
                  <a:gd name="T103" fmla="*/ 15 h 195"/>
                  <a:gd name="T104" fmla="*/ 113 w 145"/>
                  <a:gd name="T105" fmla="*/ 33 h 195"/>
                  <a:gd name="T106" fmla="*/ 130 w 145"/>
                  <a:gd name="T107" fmla="*/ 75 h 195"/>
                  <a:gd name="T108" fmla="*/ 123 w 145"/>
                  <a:gd name="T109" fmla="*/ 104 h 195"/>
                  <a:gd name="T110" fmla="*/ 92 w 145"/>
                  <a:gd name="T111" fmla="*/ 186 h 195"/>
                  <a:gd name="T112" fmla="*/ 92 w 145"/>
                  <a:gd name="T113" fmla="*/ 186 h 195"/>
                  <a:gd name="T114" fmla="*/ 53 w 145"/>
                  <a:gd name="T115" fmla="*/ 186 h 195"/>
                  <a:gd name="T116" fmla="*/ 48 w 145"/>
                  <a:gd name="T117" fmla="*/ 190 h 195"/>
                  <a:gd name="T118" fmla="*/ 53 w 145"/>
                  <a:gd name="T119" fmla="*/ 195 h 195"/>
                  <a:gd name="T120" fmla="*/ 92 w 145"/>
                  <a:gd name="T121" fmla="*/ 195 h 195"/>
                  <a:gd name="T122" fmla="*/ 96 w 145"/>
                  <a:gd name="T123" fmla="*/ 190 h 195"/>
                  <a:gd name="T124" fmla="*/ 92 w 145"/>
                  <a:gd name="T125" fmla="*/ 18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" h="195">
                    <a:moveTo>
                      <a:pt x="96" y="71"/>
                    </a:moveTo>
                    <a:cubicBezTo>
                      <a:pt x="90" y="77"/>
                      <a:pt x="82" y="81"/>
                      <a:pt x="72" y="81"/>
                    </a:cubicBezTo>
                    <a:cubicBezTo>
                      <a:pt x="68" y="81"/>
                      <a:pt x="63" y="80"/>
                      <a:pt x="60" y="79"/>
                    </a:cubicBezTo>
                    <a:cubicBezTo>
                      <a:pt x="56" y="77"/>
                      <a:pt x="52" y="74"/>
                      <a:pt x="49" y="71"/>
                    </a:cubicBezTo>
                    <a:cubicBezTo>
                      <a:pt x="47" y="69"/>
                      <a:pt x="44" y="69"/>
                      <a:pt x="43" y="71"/>
                    </a:cubicBezTo>
                    <a:cubicBezTo>
                      <a:pt x="41" y="73"/>
                      <a:pt x="41" y="76"/>
                      <a:pt x="43" y="78"/>
                    </a:cubicBezTo>
                    <a:cubicBezTo>
                      <a:pt x="46" y="82"/>
                      <a:pt x="51" y="85"/>
                      <a:pt x="56" y="87"/>
                    </a:cubicBezTo>
                    <a:cubicBezTo>
                      <a:pt x="61" y="89"/>
                      <a:pt x="67" y="90"/>
                      <a:pt x="72" y="90"/>
                    </a:cubicBezTo>
                    <a:cubicBezTo>
                      <a:pt x="84" y="90"/>
                      <a:pt x="95" y="85"/>
                      <a:pt x="102" y="78"/>
                    </a:cubicBezTo>
                    <a:cubicBezTo>
                      <a:pt x="104" y="76"/>
                      <a:pt x="104" y="73"/>
                      <a:pt x="102" y="71"/>
                    </a:cubicBezTo>
                    <a:cubicBezTo>
                      <a:pt x="100" y="69"/>
                      <a:pt x="98" y="69"/>
                      <a:pt x="96" y="71"/>
                    </a:cubicBezTo>
                    <a:close/>
                    <a:moveTo>
                      <a:pt x="106" y="170"/>
                    </a:moveTo>
                    <a:cubicBezTo>
                      <a:pt x="106" y="170"/>
                      <a:pt x="106" y="170"/>
                      <a:pt x="106" y="170"/>
                    </a:cubicBezTo>
                    <a:cubicBezTo>
                      <a:pt x="39" y="170"/>
                      <a:pt x="39" y="170"/>
                      <a:pt x="39" y="170"/>
                    </a:cubicBezTo>
                    <a:cubicBezTo>
                      <a:pt x="36" y="170"/>
                      <a:pt x="34" y="172"/>
                      <a:pt x="34" y="174"/>
                    </a:cubicBezTo>
                    <a:cubicBezTo>
                      <a:pt x="34" y="177"/>
                      <a:pt x="36" y="179"/>
                      <a:pt x="39" y="179"/>
                    </a:cubicBezTo>
                    <a:cubicBezTo>
                      <a:pt x="106" y="179"/>
                      <a:pt x="106" y="179"/>
                      <a:pt x="106" y="179"/>
                    </a:cubicBezTo>
                    <a:cubicBezTo>
                      <a:pt x="109" y="179"/>
                      <a:pt x="111" y="177"/>
                      <a:pt x="111" y="174"/>
                    </a:cubicBezTo>
                    <a:cubicBezTo>
                      <a:pt x="111" y="172"/>
                      <a:pt x="109" y="170"/>
                      <a:pt x="106" y="170"/>
                    </a:cubicBezTo>
                    <a:close/>
                    <a:moveTo>
                      <a:pt x="145" y="75"/>
                    </a:moveTo>
                    <a:cubicBezTo>
                      <a:pt x="145" y="75"/>
                      <a:pt x="145" y="75"/>
                      <a:pt x="145" y="75"/>
                    </a:cubicBezTo>
                    <a:cubicBezTo>
                      <a:pt x="145" y="54"/>
                      <a:pt x="137" y="36"/>
                      <a:pt x="124" y="22"/>
                    </a:cubicBezTo>
                    <a:cubicBezTo>
                      <a:pt x="111" y="9"/>
                      <a:pt x="92" y="0"/>
                      <a:pt x="72" y="0"/>
                    </a:cubicBezTo>
                    <a:cubicBezTo>
                      <a:pt x="52" y="0"/>
                      <a:pt x="34" y="9"/>
                      <a:pt x="21" y="22"/>
                    </a:cubicBezTo>
                    <a:cubicBezTo>
                      <a:pt x="8" y="36"/>
                      <a:pt x="0" y="54"/>
                      <a:pt x="0" y="75"/>
                    </a:cubicBezTo>
                    <a:cubicBezTo>
                      <a:pt x="0" y="88"/>
                      <a:pt x="3" y="101"/>
                      <a:pt x="9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4" y="122"/>
                      <a:pt x="22" y="130"/>
                      <a:pt x="31" y="137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1" y="162"/>
                      <a:pt x="34" y="166"/>
                      <a:pt x="39" y="166"/>
                    </a:cubicBezTo>
                    <a:cubicBezTo>
                      <a:pt x="106" y="166"/>
                      <a:pt x="106" y="166"/>
                      <a:pt x="106" y="166"/>
                    </a:cubicBezTo>
                    <a:cubicBezTo>
                      <a:pt x="110" y="166"/>
                      <a:pt x="114" y="162"/>
                      <a:pt x="114" y="158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30"/>
                      <a:pt x="130" y="122"/>
                      <a:pt x="136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42" y="101"/>
                      <a:pt x="145" y="88"/>
                      <a:pt x="145" y="75"/>
                    </a:cubicBezTo>
                    <a:close/>
                    <a:moveTo>
                      <a:pt x="123" y="104"/>
                    </a:move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18" y="114"/>
                      <a:pt x="111" y="121"/>
                      <a:pt x="102" y="126"/>
                    </a:cubicBezTo>
                    <a:cubicBezTo>
                      <a:pt x="100" y="128"/>
                      <a:pt x="99" y="130"/>
                      <a:pt x="99" y="133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99" y="150"/>
                      <a:pt x="99" y="150"/>
                      <a:pt x="99" y="150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130"/>
                      <a:pt x="44" y="127"/>
                      <a:pt x="42" y="126"/>
                    </a:cubicBezTo>
                    <a:cubicBezTo>
                      <a:pt x="33" y="121"/>
                      <a:pt x="27" y="11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ubicBezTo>
                      <a:pt x="17" y="96"/>
                      <a:pt x="14" y="86"/>
                      <a:pt x="14" y="75"/>
                    </a:cubicBezTo>
                    <a:cubicBezTo>
                      <a:pt x="14" y="59"/>
                      <a:pt x="21" y="44"/>
                      <a:pt x="31" y="33"/>
                    </a:cubicBezTo>
                    <a:cubicBezTo>
                      <a:pt x="42" y="22"/>
                      <a:pt x="56" y="15"/>
                      <a:pt x="72" y="15"/>
                    </a:cubicBezTo>
                    <a:cubicBezTo>
                      <a:pt x="88" y="15"/>
                      <a:pt x="103" y="22"/>
                      <a:pt x="113" y="33"/>
                    </a:cubicBezTo>
                    <a:cubicBezTo>
                      <a:pt x="124" y="44"/>
                      <a:pt x="130" y="59"/>
                      <a:pt x="130" y="75"/>
                    </a:cubicBezTo>
                    <a:cubicBezTo>
                      <a:pt x="130" y="86"/>
                      <a:pt x="128" y="96"/>
                      <a:pt x="123" y="104"/>
                    </a:cubicBezTo>
                    <a:close/>
                    <a:moveTo>
                      <a:pt x="92" y="186"/>
                    </a:moveTo>
                    <a:cubicBezTo>
                      <a:pt x="92" y="186"/>
                      <a:pt x="92" y="186"/>
                      <a:pt x="92" y="186"/>
                    </a:cubicBezTo>
                    <a:cubicBezTo>
                      <a:pt x="53" y="186"/>
                      <a:pt x="53" y="186"/>
                      <a:pt x="53" y="186"/>
                    </a:cubicBezTo>
                    <a:cubicBezTo>
                      <a:pt x="50" y="186"/>
                      <a:pt x="48" y="188"/>
                      <a:pt x="48" y="190"/>
                    </a:cubicBezTo>
                    <a:cubicBezTo>
                      <a:pt x="48" y="193"/>
                      <a:pt x="50" y="195"/>
                      <a:pt x="53" y="195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4" y="195"/>
                      <a:pt x="96" y="193"/>
                      <a:pt x="96" y="190"/>
                    </a:cubicBezTo>
                    <a:cubicBezTo>
                      <a:pt x="96" y="188"/>
                      <a:pt x="94" y="186"/>
                      <a:pt x="92" y="1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原创设计师QQ598969553             _24"/>
              <p:cNvSpPr>
                <a:spLocks noEditPoints="1"/>
              </p:cNvSpPr>
              <p:nvPr/>
            </p:nvSpPr>
            <p:spPr bwMode="auto">
              <a:xfrm>
                <a:off x="4027320" y="1843147"/>
                <a:ext cx="198574" cy="235232"/>
              </a:xfrm>
              <a:custGeom>
                <a:avLst/>
                <a:gdLst>
                  <a:gd name="T0" fmla="*/ 116 w 162"/>
                  <a:gd name="T1" fmla="*/ 53 h 192"/>
                  <a:gd name="T2" fmla="*/ 101 w 162"/>
                  <a:gd name="T3" fmla="*/ 89 h 192"/>
                  <a:gd name="T4" fmla="*/ 101 w 162"/>
                  <a:gd name="T5" fmla="*/ 90 h 192"/>
                  <a:gd name="T6" fmla="*/ 122 w 162"/>
                  <a:gd name="T7" fmla="*/ 109 h 192"/>
                  <a:gd name="T8" fmla="*/ 150 w 162"/>
                  <a:gd name="T9" fmla="*/ 121 h 192"/>
                  <a:gd name="T10" fmla="*/ 150 w 162"/>
                  <a:gd name="T11" fmla="*/ 180 h 192"/>
                  <a:gd name="T12" fmla="*/ 121 w 162"/>
                  <a:gd name="T13" fmla="*/ 192 h 192"/>
                  <a:gd name="T14" fmla="*/ 28 w 162"/>
                  <a:gd name="T15" fmla="*/ 185 h 192"/>
                  <a:gd name="T16" fmla="*/ 28 w 162"/>
                  <a:gd name="T17" fmla="*/ 178 h 192"/>
                  <a:gd name="T18" fmla="*/ 12 w 162"/>
                  <a:gd name="T19" fmla="*/ 178 h 192"/>
                  <a:gd name="T20" fmla="*/ 0 w 162"/>
                  <a:gd name="T21" fmla="*/ 161 h 192"/>
                  <a:gd name="T22" fmla="*/ 4 w 162"/>
                  <a:gd name="T23" fmla="*/ 123 h 192"/>
                  <a:gd name="T24" fmla="*/ 30 w 162"/>
                  <a:gd name="T25" fmla="*/ 89 h 192"/>
                  <a:gd name="T26" fmla="*/ 15 w 162"/>
                  <a:gd name="T27" fmla="*/ 53 h 192"/>
                  <a:gd name="T28" fmla="*/ 117 w 162"/>
                  <a:gd name="T29" fmla="*/ 130 h 192"/>
                  <a:gd name="T30" fmla="*/ 117 w 162"/>
                  <a:gd name="T31" fmla="*/ 146 h 192"/>
                  <a:gd name="T32" fmla="*/ 97 w 162"/>
                  <a:gd name="T33" fmla="*/ 151 h 192"/>
                  <a:gd name="T34" fmla="*/ 117 w 162"/>
                  <a:gd name="T35" fmla="*/ 155 h 192"/>
                  <a:gd name="T36" fmla="*/ 122 w 162"/>
                  <a:gd name="T37" fmla="*/ 176 h 192"/>
                  <a:gd name="T38" fmla="*/ 126 w 162"/>
                  <a:gd name="T39" fmla="*/ 155 h 192"/>
                  <a:gd name="T40" fmla="*/ 146 w 162"/>
                  <a:gd name="T41" fmla="*/ 151 h 192"/>
                  <a:gd name="T42" fmla="*/ 126 w 162"/>
                  <a:gd name="T43" fmla="*/ 146 h 192"/>
                  <a:gd name="T44" fmla="*/ 117 w 162"/>
                  <a:gd name="T45" fmla="*/ 130 h 192"/>
                  <a:gd name="T46" fmla="*/ 99 w 162"/>
                  <a:gd name="T47" fmla="*/ 128 h 192"/>
                  <a:gd name="T48" fmla="*/ 99 w 162"/>
                  <a:gd name="T49" fmla="*/ 174 h 192"/>
                  <a:gd name="T50" fmla="*/ 144 w 162"/>
                  <a:gd name="T51" fmla="*/ 174 h 192"/>
                  <a:gd name="T52" fmla="*/ 144 w 162"/>
                  <a:gd name="T53" fmla="*/ 128 h 192"/>
                  <a:gd name="T54" fmla="*/ 99 w 162"/>
                  <a:gd name="T55" fmla="*/ 128 h 192"/>
                  <a:gd name="T56" fmla="*/ 103 w 162"/>
                  <a:gd name="T57" fmla="*/ 113 h 192"/>
                  <a:gd name="T58" fmla="*/ 66 w 162"/>
                  <a:gd name="T59" fmla="*/ 105 h 192"/>
                  <a:gd name="T60" fmla="*/ 17 w 162"/>
                  <a:gd name="T61" fmla="*/ 129 h 192"/>
                  <a:gd name="T62" fmla="*/ 15 w 162"/>
                  <a:gd name="T63" fmla="*/ 161 h 192"/>
                  <a:gd name="T64" fmla="*/ 34 w 162"/>
                  <a:gd name="T65" fmla="*/ 163 h 192"/>
                  <a:gd name="T66" fmla="*/ 38 w 162"/>
                  <a:gd name="T67" fmla="*/ 138 h 192"/>
                  <a:gd name="T68" fmla="*/ 43 w 162"/>
                  <a:gd name="T69" fmla="*/ 170 h 192"/>
                  <a:gd name="T70" fmla="*/ 43 w 162"/>
                  <a:gd name="T71" fmla="*/ 177 h 192"/>
                  <a:gd name="T72" fmla="*/ 81 w 162"/>
                  <a:gd name="T73" fmla="*/ 151 h 192"/>
                  <a:gd name="T74" fmla="*/ 93 w 162"/>
                  <a:gd name="T75" fmla="*/ 121 h 192"/>
                  <a:gd name="T76" fmla="*/ 103 w 162"/>
                  <a:gd name="T77" fmla="*/ 113 h 192"/>
                  <a:gd name="T78" fmla="*/ 66 w 162"/>
                  <a:gd name="T79" fmla="*/ 16 h 192"/>
                  <a:gd name="T80" fmla="*/ 66 w 162"/>
                  <a:gd name="T81" fmla="*/ 89 h 192"/>
                  <a:gd name="T82" fmla="*/ 66 w 162"/>
                  <a:gd name="T83" fmla="*/ 1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2" h="192">
                    <a:moveTo>
                      <a:pt x="66" y="0"/>
                    </a:moveTo>
                    <a:cubicBezTo>
                      <a:pt x="93" y="0"/>
                      <a:pt x="116" y="24"/>
                      <a:pt x="116" y="53"/>
                    </a:cubicBezTo>
                    <a:cubicBezTo>
                      <a:pt x="116" y="67"/>
                      <a:pt x="110" y="80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90"/>
                      <a:pt x="101" y="90"/>
                      <a:pt x="101" y="90"/>
                    </a:cubicBezTo>
                    <a:cubicBezTo>
                      <a:pt x="107" y="96"/>
                      <a:pt x="114" y="102"/>
                      <a:pt x="119" y="109"/>
                    </a:cubicBezTo>
                    <a:cubicBezTo>
                      <a:pt x="120" y="109"/>
                      <a:pt x="121" y="109"/>
                      <a:pt x="122" y="109"/>
                    </a:cubicBezTo>
                    <a:cubicBezTo>
                      <a:pt x="133" y="109"/>
                      <a:pt x="143" y="114"/>
                      <a:pt x="150" y="121"/>
                    </a:cubicBezTo>
                    <a:cubicBezTo>
                      <a:pt x="150" y="121"/>
                      <a:pt x="150" y="121"/>
                      <a:pt x="150" y="121"/>
                    </a:cubicBezTo>
                    <a:cubicBezTo>
                      <a:pt x="158" y="129"/>
                      <a:pt x="162" y="139"/>
                      <a:pt x="162" y="151"/>
                    </a:cubicBezTo>
                    <a:cubicBezTo>
                      <a:pt x="162" y="162"/>
                      <a:pt x="158" y="173"/>
                      <a:pt x="150" y="180"/>
                    </a:cubicBezTo>
                    <a:cubicBezTo>
                      <a:pt x="143" y="188"/>
                      <a:pt x="133" y="192"/>
                      <a:pt x="122" y="192"/>
                    </a:cubicBezTo>
                    <a:cubicBezTo>
                      <a:pt x="121" y="192"/>
                      <a:pt x="121" y="192"/>
                      <a:pt x="121" y="192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1" y="192"/>
                      <a:pt x="28" y="189"/>
                      <a:pt x="28" y="185"/>
                    </a:cubicBezTo>
                    <a:cubicBezTo>
                      <a:pt x="28" y="185"/>
                      <a:pt x="28" y="185"/>
                      <a:pt x="28" y="185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14" y="178"/>
                      <a:pt x="14" y="178"/>
                      <a:pt x="14" y="178"/>
                    </a:cubicBezTo>
                    <a:cubicBezTo>
                      <a:pt x="13" y="178"/>
                      <a:pt x="13" y="178"/>
                      <a:pt x="12" y="178"/>
                    </a:cubicBezTo>
                    <a:cubicBezTo>
                      <a:pt x="8" y="177"/>
                      <a:pt x="5" y="175"/>
                      <a:pt x="3" y="172"/>
                    </a:cubicBezTo>
                    <a:cubicBezTo>
                      <a:pt x="1" y="169"/>
                      <a:pt x="0" y="165"/>
                      <a:pt x="0" y="16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37"/>
                      <a:pt x="1" y="130"/>
                      <a:pt x="4" y="123"/>
                    </a:cubicBezTo>
                    <a:cubicBezTo>
                      <a:pt x="9" y="109"/>
                      <a:pt x="20" y="100"/>
                      <a:pt x="30" y="90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20" y="80"/>
                      <a:pt x="15" y="66"/>
                      <a:pt x="15" y="53"/>
                    </a:cubicBezTo>
                    <a:cubicBezTo>
                      <a:pt x="15" y="24"/>
                      <a:pt x="38" y="0"/>
                      <a:pt x="66" y="0"/>
                    </a:cubicBezTo>
                    <a:close/>
                    <a:moveTo>
                      <a:pt x="117" y="130"/>
                    </a:moveTo>
                    <a:cubicBezTo>
                      <a:pt x="117" y="130"/>
                      <a:pt x="117" y="130"/>
                      <a:pt x="117" y="130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99" y="146"/>
                      <a:pt x="97" y="148"/>
                      <a:pt x="97" y="151"/>
                    </a:cubicBezTo>
                    <a:cubicBezTo>
                      <a:pt x="97" y="153"/>
                      <a:pt x="99" y="155"/>
                      <a:pt x="102" y="155"/>
                    </a:cubicBezTo>
                    <a:cubicBezTo>
                      <a:pt x="117" y="155"/>
                      <a:pt x="117" y="155"/>
                      <a:pt x="117" y="155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7" y="174"/>
                      <a:pt x="119" y="176"/>
                      <a:pt x="122" y="176"/>
                    </a:cubicBezTo>
                    <a:cubicBezTo>
                      <a:pt x="124" y="176"/>
                      <a:pt x="126" y="174"/>
                      <a:pt x="126" y="171"/>
                    </a:cubicBezTo>
                    <a:cubicBezTo>
                      <a:pt x="126" y="155"/>
                      <a:pt x="126" y="155"/>
                      <a:pt x="126" y="155"/>
                    </a:cubicBezTo>
                    <a:cubicBezTo>
                      <a:pt x="141" y="155"/>
                      <a:pt x="141" y="155"/>
                      <a:pt x="141" y="155"/>
                    </a:cubicBezTo>
                    <a:cubicBezTo>
                      <a:pt x="144" y="155"/>
                      <a:pt x="146" y="153"/>
                      <a:pt x="146" y="151"/>
                    </a:cubicBezTo>
                    <a:cubicBezTo>
                      <a:pt x="146" y="148"/>
                      <a:pt x="144" y="146"/>
                      <a:pt x="141" y="146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4"/>
                      <a:pt x="117" y="124"/>
                      <a:pt x="117" y="130"/>
                    </a:cubicBezTo>
                    <a:close/>
                    <a:moveTo>
                      <a:pt x="99" y="128"/>
                    </a:moveTo>
                    <a:cubicBezTo>
                      <a:pt x="99" y="128"/>
                      <a:pt x="99" y="128"/>
                      <a:pt x="99" y="128"/>
                    </a:cubicBezTo>
                    <a:cubicBezTo>
                      <a:pt x="94" y="133"/>
                      <a:pt x="90" y="142"/>
                      <a:pt x="90" y="151"/>
                    </a:cubicBezTo>
                    <a:cubicBezTo>
                      <a:pt x="90" y="160"/>
                      <a:pt x="94" y="168"/>
                      <a:pt x="99" y="174"/>
                    </a:cubicBezTo>
                    <a:cubicBezTo>
                      <a:pt x="105" y="179"/>
                      <a:pt x="113" y="183"/>
                      <a:pt x="122" y="183"/>
                    </a:cubicBezTo>
                    <a:cubicBezTo>
                      <a:pt x="130" y="183"/>
                      <a:pt x="138" y="179"/>
                      <a:pt x="144" y="174"/>
                    </a:cubicBezTo>
                    <a:cubicBezTo>
                      <a:pt x="150" y="168"/>
                      <a:pt x="153" y="160"/>
                      <a:pt x="153" y="151"/>
                    </a:cubicBezTo>
                    <a:cubicBezTo>
                      <a:pt x="153" y="142"/>
                      <a:pt x="150" y="134"/>
                      <a:pt x="144" y="128"/>
                    </a:cubicBezTo>
                    <a:cubicBezTo>
                      <a:pt x="144" y="128"/>
                      <a:pt x="144" y="128"/>
                      <a:pt x="144" y="128"/>
                    </a:cubicBezTo>
                    <a:cubicBezTo>
                      <a:pt x="132" y="115"/>
                      <a:pt x="112" y="115"/>
                      <a:pt x="99" y="128"/>
                    </a:cubicBezTo>
                    <a:close/>
                    <a:moveTo>
                      <a:pt x="103" y="113"/>
                    </a:moveTo>
                    <a:cubicBezTo>
                      <a:pt x="103" y="113"/>
                      <a:pt x="103" y="113"/>
                      <a:pt x="103" y="113"/>
                    </a:cubicBezTo>
                    <a:cubicBezTo>
                      <a:pt x="99" y="108"/>
                      <a:pt x="93" y="103"/>
                      <a:pt x="89" y="99"/>
                    </a:cubicBezTo>
                    <a:cubicBezTo>
                      <a:pt x="82" y="103"/>
                      <a:pt x="74" y="105"/>
                      <a:pt x="66" y="105"/>
                    </a:cubicBezTo>
                    <a:cubicBezTo>
                      <a:pt x="57" y="105"/>
                      <a:pt x="49" y="103"/>
                      <a:pt x="42" y="99"/>
                    </a:cubicBezTo>
                    <a:cubicBezTo>
                      <a:pt x="34" y="107"/>
                      <a:pt x="22" y="117"/>
                      <a:pt x="17" y="129"/>
                    </a:cubicBezTo>
                    <a:cubicBezTo>
                      <a:pt x="15" y="134"/>
                      <a:pt x="15" y="139"/>
                      <a:pt x="15" y="145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15" y="162"/>
                      <a:pt x="15" y="162"/>
                      <a:pt x="15" y="163"/>
                    </a:cubicBezTo>
                    <a:cubicBezTo>
                      <a:pt x="34" y="163"/>
                      <a:pt x="34" y="163"/>
                      <a:pt x="34" y="163"/>
                    </a:cubicBezTo>
                    <a:cubicBezTo>
                      <a:pt x="34" y="143"/>
                      <a:pt x="34" y="143"/>
                      <a:pt x="34" y="143"/>
                    </a:cubicBezTo>
                    <a:cubicBezTo>
                      <a:pt x="34" y="140"/>
                      <a:pt x="36" y="138"/>
                      <a:pt x="38" y="138"/>
                    </a:cubicBezTo>
                    <a:cubicBezTo>
                      <a:pt x="41" y="138"/>
                      <a:pt x="43" y="140"/>
                      <a:pt x="43" y="143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43" y="177"/>
                      <a:pt x="43" y="177"/>
                      <a:pt x="43" y="177"/>
                    </a:cubicBezTo>
                    <a:cubicBezTo>
                      <a:pt x="90" y="177"/>
                      <a:pt x="90" y="177"/>
                      <a:pt x="90" y="177"/>
                    </a:cubicBezTo>
                    <a:cubicBezTo>
                      <a:pt x="85" y="170"/>
                      <a:pt x="81" y="161"/>
                      <a:pt x="81" y="151"/>
                    </a:cubicBezTo>
                    <a:cubicBezTo>
                      <a:pt x="81" y="139"/>
                      <a:pt x="86" y="129"/>
                      <a:pt x="93" y="121"/>
                    </a:cubicBezTo>
                    <a:cubicBezTo>
                      <a:pt x="93" y="121"/>
                      <a:pt x="93" y="121"/>
                      <a:pt x="93" y="121"/>
                    </a:cubicBezTo>
                    <a:cubicBezTo>
                      <a:pt x="93" y="121"/>
                      <a:pt x="93" y="121"/>
                      <a:pt x="93" y="121"/>
                    </a:cubicBezTo>
                    <a:cubicBezTo>
                      <a:pt x="96" y="118"/>
                      <a:pt x="99" y="115"/>
                      <a:pt x="103" y="113"/>
                    </a:cubicBezTo>
                    <a:close/>
                    <a:moveTo>
                      <a:pt x="66" y="16"/>
                    </a:moveTo>
                    <a:cubicBezTo>
                      <a:pt x="66" y="16"/>
                      <a:pt x="66" y="16"/>
                      <a:pt x="66" y="16"/>
                    </a:cubicBezTo>
                    <a:cubicBezTo>
                      <a:pt x="46" y="16"/>
                      <a:pt x="30" y="32"/>
                      <a:pt x="30" y="53"/>
                    </a:cubicBezTo>
                    <a:cubicBezTo>
                      <a:pt x="30" y="73"/>
                      <a:pt x="46" y="89"/>
                      <a:pt x="66" y="89"/>
                    </a:cubicBezTo>
                    <a:cubicBezTo>
                      <a:pt x="85" y="89"/>
                      <a:pt x="101" y="73"/>
                      <a:pt x="101" y="53"/>
                    </a:cubicBezTo>
                    <a:cubicBezTo>
                      <a:pt x="101" y="32"/>
                      <a:pt x="85" y="16"/>
                      <a:pt x="66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原创设计师QQ598969553             _25"/>
              <p:cNvSpPr>
                <a:spLocks noEditPoints="1"/>
              </p:cNvSpPr>
              <p:nvPr/>
            </p:nvSpPr>
            <p:spPr bwMode="auto">
              <a:xfrm>
                <a:off x="5247424" y="3444313"/>
                <a:ext cx="203462" cy="268226"/>
              </a:xfrm>
              <a:custGeom>
                <a:avLst/>
                <a:gdLst>
                  <a:gd name="T0" fmla="*/ 149 w 166"/>
                  <a:gd name="T1" fmla="*/ 196 h 219"/>
                  <a:gd name="T2" fmla="*/ 136 w 166"/>
                  <a:gd name="T3" fmla="*/ 207 h 219"/>
                  <a:gd name="T4" fmla="*/ 93 w 166"/>
                  <a:gd name="T5" fmla="*/ 218 h 219"/>
                  <a:gd name="T6" fmla="*/ 53 w 166"/>
                  <a:gd name="T7" fmla="*/ 200 h 219"/>
                  <a:gd name="T8" fmla="*/ 53 w 166"/>
                  <a:gd name="T9" fmla="*/ 200 h 219"/>
                  <a:gd name="T10" fmla="*/ 53 w 166"/>
                  <a:gd name="T11" fmla="*/ 200 h 219"/>
                  <a:gd name="T12" fmla="*/ 42 w 166"/>
                  <a:gd name="T13" fmla="*/ 186 h 219"/>
                  <a:gd name="T14" fmla="*/ 20 w 166"/>
                  <a:gd name="T15" fmla="*/ 148 h 219"/>
                  <a:gd name="T16" fmla="*/ 20 w 166"/>
                  <a:gd name="T17" fmla="*/ 147 h 219"/>
                  <a:gd name="T18" fmla="*/ 7 w 166"/>
                  <a:gd name="T19" fmla="*/ 125 h 219"/>
                  <a:gd name="T20" fmla="*/ 23 w 166"/>
                  <a:gd name="T21" fmla="*/ 93 h 219"/>
                  <a:gd name="T22" fmla="*/ 43 w 166"/>
                  <a:gd name="T23" fmla="*/ 103 h 219"/>
                  <a:gd name="T24" fmla="*/ 43 w 166"/>
                  <a:gd name="T25" fmla="*/ 104 h 219"/>
                  <a:gd name="T26" fmla="*/ 45 w 166"/>
                  <a:gd name="T27" fmla="*/ 107 h 219"/>
                  <a:gd name="T28" fmla="*/ 45 w 166"/>
                  <a:gd name="T29" fmla="*/ 35 h 219"/>
                  <a:gd name="T30" fmla="*/ 74 w 166"/>
                  <a:gd name="T31" fmla="*/ 18 h 219"/>
                  <a:gd name="T32" fmla="*/ 110 w 166"/>
                  <a:gd name="T33" fmla="*/ 18 h 219"/>
                  <a:gd name="T34" fmla="*/ 138 w 166"/>
                  <a:gd name="T35" fmla="*/ 34 h 219"/>
                  <a:gd name="T36" fmla="*/ 138 w 166"/>
                  <a:gd name="T37" fmla="*/ 35 h 219"/>
                  <a:gd name="T38" fmla="*/ 139 w 166"/>
                  <a:gd name="T39" fmla="*/ 35 h 219"/>
                  <a:gd name="T40" fmla="*/ 166 w 166"/>
                  <a:gd name="T41" fmla="*/ 53 h 219"/>
                  <a:gd name="T42" fmla="*/ 166 w 166"/>
                  <a:gd name="T43" fmla="*/ 150 h 219"/>
                  <a:gd name="T44" fmla="*/ 162 w 166"/>
                  <a:gd name="T45" fmla="*/ 175 h 219"/>
                  <a:gd name="T46" fmla="*/ 149 w 166"/>
                  <a:gd name="T47" fmla="*/ 196 h 219"/>
                  <a:gd name="T48" fmla="*/ 128 w 166"/>
                  <a:gd name="T49" fmla="*/ 194 h 219"/>
                  <a:gd name="T50" fmla="*/ 128 w 166"/>
                  <a:gd name="T51" fmla="*/ 194 h 219"/>
                  <a:gd name="T52" fmla="*/ 138 w 166"/>
                  <a:gd name="T53" fmla="*/ 185 h 219"/>
                  <a:gd name="T54" fmla="*/ 148 w 166"/>
                  <a:gd name="T55" fmla="*/ 169 h 219"/>
                  <a:gd name="T56" fmla="*/ 151 w 166"/>
                  <a:gd name="T57" fmla="*/ 150 h 219"/>
                  <a:gd name="T58" fmla="*/ 151 w 166"/>
                  <a:gd name="T59" fmla="*/ 53 h 219"/>
                  <a:gd name="T60" fmla="*/ 143 w 166"/>
                  <a:gd name="T61" fmla="*/ 53 h 219"/>
                  <a:gd name="T62" fmla="*/ 143 w 166"/>
                  <a:gd name="T63" fmla="*/ 99 h 219"/>
                  <a:gd name="T64" fmla="*/ 123 w 166"/>
                  <a:gd name="T65" fmla="*/ 99 h 219"/>
                  <a:gd name="T66" fmla="*/ 123 w 166"/>
                  <a:gd name="T67" fmla="*/ 34 h 219"/>
                  <a:gd name="T68" fmla="*/ 115 w 166"/>
                  <a:gd name="T69" fmla="*/ 34 h 219"/>
                  <a:gd name="T70" fmla="*/ 115 w 166"/>
                  <a:gd name="T71" fmla="*/ 34 h 219"/>
                  <a:gd name="T72" fmla="*/ 115 w 166"/>
                  <a:gd name="T73" fmla="*/ 99 h 219"/>
                  <a:gd name="T74" fmla="*/ 96 w 166"/>
                  <a:gd name="T75" fmla="*/ 99 h 219"/>
                  <a:gd name="T76" fmla="*/ 96 w 166"/>
                  <a:gd name="T77" fmla="*/ 24 h 219"/>
                  <a:gd name="T78" fmla="*/ 88 w 166"/>
                  <a:gd name="T79" fmla="*/ 24 h 219"/>
                  <a:gd name="T80" fmla="*/ 88 w 166"/>
                  <a:gd name="T81" fmla="*/ 99 h 219"/>
                  <a:gd name="T82" fmla="*/ 68 w 166"/>
                  <a:gd name="T83" fmla="*/ 99 h 219"/>
                  <a:gd name="T84" fmla="*/ 68 w 166"/>
                  <a:gd name="T85" fmla="*/ 35 h 219"/>
                  <a:gd name="T86" fmla="*/ 60 w 166"/>
                  <a:gd name="T87" fmla="*/ 35 h 219"/>
                  <a:gd name="T88" fmla="*/ 60 w 166"/>
                  <a:gd name="T89" fmla="*/ 125 h 219"/>
                  <a:gd name="T90" fmla="*/ 41 w 166"/>
                  <a:gd name="T91" fmla="*/ 130 h 219"/>
                  <a:gd name="T92" fmla="*/ 31 w 166"/>
                  <a:gd name="T93" fmla="*/ 112 h 219"/>
                  <a:gd name="T94" fmla="*/ 20 w 166"/>
                  <a:gd name="T95" fmla="*/ 117 h 219"/>
                  <a:gd name="T96" fmla="*/ 33 w 166"/>
                  <a:gd name="T97" fmla="*/ 140 h 219"/>
                  <a:gd name="T98" fmla="*/ 33 w 166"/>
                  <a:gd name="T99" fmla="*/ 140 h 219"/>
                  <a:gd name="T100" fmla="*/ 55 w 166"/>
                  <a:gd name="T101" fmla="*/ 178 h 219"/>
                  <a:gd name="T102" fmla="*/ 63 w 166"/>
                  <a:gd name="T103" fmla="*/ 189 h 219"/>
                  <a:gd name="T104" fmla="*/ 95 w 166"/>
                  <a:gd name="T105" fmla="*/ 203 h 219"/>
                  <a:gd name="T106" fmla="*/ 128 w 166"/>
                  <a:gd name="T107" fmla="*/ 19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" h="219">
                    <a:moveTo>
                      <a:pt x="149" y="196"/>
                    </a:moveTo>
                    <a:cubicBezTo>
                      <a:pt x="145" y="200"/>
                      <a:pt x="141" y="204"/>
                      <a:pt x="136" y="207"/>
                    </a:cubicBezTo>
                    <a:cubicBezTo>
                      <a:pt x="123" y="216"/>
                      <a:pt x="108" y="219"/>
                      <a:pt x="93" y="218"/>
                    </a:cubicBezTo>
                    <a:cubicBezTo>
                      <a:pt x="79" y="217"/>
                      <a:pt x="65" y="211"/>
                      <a:pt x="53" y="200"/>
                    </a:cubicBezTo>
                    <a:cubicBezTo>
                      <a:pt x="53" y="200"/>
                      <a:pt x="53" y="200"/>
                      <a:pt x="53" y="200"/>
                    </a:cubicBezTo>
                    <a:cubicBezTo>
                      <a:pt x="53" y="200"/>
                      <a:pt x="53" y="200"/>
                      <a:pt x="53" y="200"/>
                    </a:cubicBezTo>
                    <a:cubicBezTo>
                      <a:pt x="49" y="196"/>
                      <a:pt x="45" y="191"/>
                      <a:pt x="42" y="186"/>
                    </a:cubicBezTo>
                    <a:cubicBezTo>
                      <a:pt x="20" y="148"/>
                      <a:pt x="20" y="148"/>
                      <a:pt x="20" y="148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0" y="111"/>
                      <a:pt x="8" y="95"/>
                      <a:pt x="23" y="93"/>
                    </a:cubicBezTo>
                    <a:cubicBezTo>
                      <a:pt x="29" y="93"/>
                      <a:pt x="37" y="95"/>
                      <a:pt x="43" y="103"/>
                    </a:cubicBezTo>
                    <a:cubicBezTo>
                      <a:pt x="43" y="103"/>
                      <a:pt x="43" y="104"/>
                      <a:pt x="43" y="104"/>
                    </a:cubicBezTo>
                    <a:cubicBezTo>
                      <a:pt x="45" y="107"/>
                      <a:pt x="45" y="107"/>
                      <a:pt x="45" y="107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5" y="19"/>
                      <a:pt x="61" y="11"/>
                      <a:pt x="74" y="18"/>
                    </a:cubicBezTo>
                    <a:cubicBezTo>
                      <a:pt x="79" y="0"/>
                      <a:pt x="104" y="1"/>
                      <a:pt x="110" y="18"/>
                    </a:cubicBezTo>
                    <a:cubicBezTo>
                      <a:pt x="122" y="11"/>
                      <a:pt x="138" y="19"/>
                      <a:pt x="138" y="34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52" y="30"/>
                      <a:pt x="166" y="38"/>
                      <a:pt x="166" y="53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66" y="158"/>
                      <a:pt x="165" y="167"/>
                      <a:pt x="162" y="175"/>
                    </a:cubicBezTo>
                    <a:cubicBezTo>
                      <a:pt x="159" y="182"/>
                      <a:pt x="155" y="190"/>
                      <a:pt x="149" y="196"/>
                    </a:cubicBezTo>
                    <a:close/>
                    <a:moveTo>
                      <a:pt x="128" y="194"/>
                    </a:move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32" y="192"/>
                      <a:pt x="135" y="189"/>
                      <a:pt x="138" y="185"/>
                    </a:cubicBezTo>
                    <a:cubicBezTo>
                      <a:pt x="142" y="181"/>
                      <a:pt x="146" y="175"/>
                      <a:pt x="148" y="169"/>
                    </a:cubicBezTo>
                    <a:cubicBezTo>
                      <a:pt x="150" y="163"/>
                      <a:pt x="151" y="157"/>
                      <a:pt x="151" y="150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47"/>
                      <a:pt x="143" y="47"/>
                      <a:pt x="143" y="53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43" y="111"/>
                      <a:pt x="123" y="111"/>
                      <a:pt x="123" y="99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3" y="29"/>
                      <a:pt x="115" y="29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99"/>
                      <a:pt x="115" y="99"/>
                      <a:pt x="115" y="99"/>
                    </a:cubicBezTo>
                    <a:cubicBezTo>
                      <a:pt x="115" y="111"/>
                      <a:pt x="96" y="111"/>
                      <a:pt x="96" y="99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18"/>
                      <a:pt x="88" y="19"/>
                      <a:pt x="88" y="24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8" y="111"/>
                      <a:pt x="68" y="111"/>
                      <a:pt x="68" y="99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68" y="29"/>
                      <a:pt x="60" y="29"/>
                      <a:pt x="60" y="35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0" y="135"/>
                      <a:pt x="46" y="139"/>
                      <a:pt x="41" y="130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26" y="106"/>
                      <a:pt x="16" y="110"/>
                      <a:pt x="20" y="117"/>
                    </a:cubicBezTo>
                    <a:cubicBezTo>
                      <a:pt x="33" y="140"/>
                      <a:pt x="33" y="140"/>
                      <a:pt x="33" y="140"/>
                    </a:cubicBezTo>
                    <a:cubicBezTo>
                      <a:pt x="33" y="140"/>
                      <a:pt x="33" y="140"/>
                      <a:pt x="33" y="140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7" y="182"/>
                      <a:pt x="60" y="186"/>
                      <a:pt x="63" y="189"/>
                    </a:cubicBezTo>
                    <a:cubicBezTo>
                      <a:pt x="72" y="197"/>
                      <a:pt x="83" y="202"/>
                      <a:pt x="95" y="203"/>
                    </a:cubicBezTo>
                    <a:cubicBezTo>
                      <a:pt x="106" y="204"/>
                      <a:pt x="118" y="201"/>
                      <a:pt x="128" y="19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原创设计师QQ598969553             _26"/>
              <p:cNvSpPr>
                <a:spLocks noEditPoints="1"/>
              </p:cNvSpPr>
              <p:nvPr/>
            </p:nvSpPr>
            <p:spPr bwMode="auto">
              <a:xfrm>
                <a:off x="2784853" y="3469546"/>
                <a:ext cx="235234" cy="219346"/>
              </a:xfrm>
              <a:custGeom>
                <a:avLst/>
                <a:gdLst>
                  <a:gd name="T0" fmla="*/ 70 w 192"/>
                  <a:gd name="T1" fmla="*/ 76 h 179"/>
                  <a:gd name="T2" fmla="*/ 70 w 192"/>
                  <a:gd name="T3" fmla="*/ 97 h 179"/>
                  <a:gd name="T4" fmla="*/ 50 w 192"/>
                  <a:gd name="T5" fmla="*/ 97 h 179"/>
                  <a:gd name="T6" fmla="*/ 50 w 192"/>
                  <a:gd name="T7" fmla="*/ 76 h 179"/>
                  <a:gd name="T8" fmla="*/ 96 w 192"/>
                  <a:gd name="T9" fmla="*/ 0 h 179"/>
                  <a:gd name="T10" fmla="*/ 163 w 192"/>
                  <a:gd name="T11" fmla="*/ 25 h 179"/>
                  <a:gd name="T12" fmla="*/ 163 w 192"/>
                  <a:gd name="T13" fmla="*/ 148 h 179"/>
                  <a:gd name="T14" fmla="*/ 73 w 192"/>
                  <a:gd name="T15" fmla="*/ 170 h 179"/>
                  <a:gd name="T16" fmla="*/ 31 w 192"/>
                  <a:gd name="T17" fmla="*/ 177 h 179"/>
                  <a:gd name="T18" fmla="*/ 24 w 192"/>
                  <a:gd name="T19" fmla="*/ 179 h 179"/>
                  <a:gd name="T20" fmla="*/ 13 w 192"/>
                  <a:gd name="T21" fmla="*/ 170 h 179"/>
                  <a:gd name="T22" fmla="*/ 13 w 192"/>
                  <a:gd name="T23" fmla="*/ 162 h 179"/>
                  <a:gd name="T24" fmla="*/ 5 w 192"/>
                  <a:gd name="T25" fmla="*/ 115 h 179"/>
                  <a:gd name="T26" fmla="*/ 28 w 192"/>
                  <a:gd name="T27" fmla="*/ 25 h 179"/>
                  <a:gd name="T28" fmla="*/ 153 w 192"/>
                  <a:gd name="T29" fmla="*/ 37 h 179"/>
                  <a:gd name="T30" fmla="*/ 96 w 192"/>
                  <a:gd name="T31" fmla="*/ 16 h 179"/>
                  <a:gd name="T32" fmla="*/ 14 w 192"/>
                  <a:gd name="T33" fmla="*/ 86 h 179"/>
                  <a:gd name="T34" fmla="*/ 31 w 192"/>
                  <a:gd name="T35" fmla="*/ 130 h 179"/>
                  <a:gd name="T36" fmla="*/ 28 w 192"/>
                  <a:gd name="T37" fmla="*/ 162 h 179"/>
                  <a:gd name="T38" fmla="*/ 57 w 192"/>
                  <a:gd name="T39" fmla="*/ 149 h 179"/>
                  <a:gd name="T40" fmla="*/ 96 w 192"/>
                  <a:gd name="T41" fmla="*/ 157 h 179"/>
                  <a:gd name="T42" fmla="*/ 177 w 192"/>
                  <a:gd name="T43" fmla="*/ 86 h 179"/>
                  <a:gd name="T44" fmla="*/ 64 w 192"/>
                  <a:gd name="T45" fmla="*/ 83 h 179"/>
                  <a:gd name="T46" fmla="*/ 60 w 192"/>
                  <a:gd name="T47" fmla="*/ 81 h 179"/>
                  <a:gd name="T48" fmla="*/ 55 w 192"/>
                  <a:gd name="T49" fmla="*/ 86 h 179"/>
                  <a:gd name="T50" fmla="*/ 60 w 192"/>
                  <a:gd name="T51" fmla="*/ 92 h 179"/>
                  <a:gd name="T52" fmla="*/ 65 w 192"/>
                  <a:gd name="T53" fmla="*/ 86 h 179"/>
                  <a:gd name="T54" fmla="*/ 96 w 192"/>
                  <a:gd name="T55" fmla="*/ 72 h 179"/>
                  <a:gd name="T56" fmla="*/ 105 w 192"/>
                  <a:gd name="T57" fmla="*/ 76 h 179"/>
                  <a:gd name="T58" fmla="*/ 105 w 192"/>
                  <a:gd name="T59" fmla="*/ 97 h 179"/>
                  <a:gd name="T60" fmla="*/ 86 w 192"/>
                  <a:gd name="T61" fmla="*/ 97 h 179"/>
                  <a:gd name="T62" fmla="*/ 86 w 192"/>
                  <a:gd name="T63" fmla="*/ 76 h 179"/>
                  <a:gd name="T64" fmla="*/ 99 w 192"/>
                  <a:gd name="T65" fmla="*/ 83 h 179"/>
                  <a:gd name="T66" fmla="*/ 96 w 192"/>
                  <a:gd name="T67" fmla="*/ 81 h 179"/>
                  <a:gd name="T68" fmla="*/ 90 w 192"/>
                  <a:gd name="T69" fmla="*/ 86 h 179"/>
                  <a:gd name="T70" fmla="*/ 96 w 192"/>
                  <a:gd name="T71" fmla="*/ 92 h 179"/>
                  <a:gd name="T72" fmla="*/ 101 w 192"/>
                  <a:gd name="T73" fmla="*/ 86 h 179"/>
                  <a:gd name="T74" fmla="*/ 131 w 192"/>
                  <a:gd name="T75" fmla="*/ 72 h 179"/>
                  <a:gd name="T76" fmla="*/ 141 w 192"/>
                  <a:gd name="T77" fmla="*/ 76 h 179"/>
                  <a:gd name="T78" fmla="*/ 141 w 192"/>
                  <a:gd name="T79" fmla="*/ 97 h 179"/>
                  <a:gd name="T80" fmla="*/ 121 w 192"/>
                  <a:gd name="T81" fmla="*/ 97 h 179"/>
                  <a:gd name="T82" fmla="*/ 121 w 192"/>
                  <a:gd name="T83" fmla="*/ 76 h 179"/>
                  <a:gd name="T84" fmla="*/ 135 w 192"/>
                  <a:gd name="T85" fmla="*/ 83 h 179"/>
                  <a:gd name="T86" fmla="*/ 131 w 192"/>
                  <a:gd name="T87" fmla="*/ 81 h 179"/>
                  <a:gd name="T88" fmla="*/ 126 w 192"/>
                  <a:gd name="T89" fmla="*/ 86 h 179"/>
                  <a:gd name="T90" fmla="*/ 131 w 192"/>
                  <a:gd name="T91" fmla="*/ 92 h 179"/>
                  <a:gd name="T92" fmla="*/ 136 w 192"/>
                  <a:gd name="T93" fmla="*/ 8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79">
                    <a:moveTo>
                      <a:pt x="60" y="72"/>
                    </a:moveTo>
                    <a:cubicBezTo>
                      <a:pt x="64" y="72"/>
                      <a:pt x="67" y="74"/>
                      <a:pt x="70" y="76"/>
                    </a:cubicBezTo>
                    <a:cubicBezTo>
                      <a:pt x="73" y="79"/>
                      <a:pt x="74" y="82"/>
                      <a:pt x="74" y="86"/>
                    </a:cubicBezTo>
                    <a:cubicBezTo>
                      <a:pt x="74" y="90"/>
                      <a:pt x="73" y="94"/>
                      <a:pt x="70" y="97"/>
                    </a:cubicBezTo>
                    <a:cubicBezTo>
                      <a:pt x="67" y="99"/>
                      <a:pt x="64" y="101"/>
                      <a:pt x="60" y="101"/>
                    </a:cubicBezTo>
                    <a:cubicBezTo>
                      <a:pt x="56" y="101"/>
                      <a:pt x="53" y="99"/>
                      <a:pt x="50" y="97"/>
                    </a:cubicBezTo>
                    <a:cubicBezTo>
                      <a:pt x="48" y="94"/>
                      <a:pt x="46" y="90"/>
                      <a:pt x="46" y="86"/>
                    </a:cubicBezTo>
                    <a:cubicBezTo>
                      <a:pt x="46" y="82"/>
                      <a:pt x="48" y="79"/>
                      <a:pt x="50" y="76"/>
                    </a:cubicBezTo>
                    <a:cubicBezTo>
                      <a:pt x="53" y="74"/>
                      <a:pt x="56" y="72"/>
                      <a:pt x="60" y="72"/>
                    </a:cubicBezTo>
                    <a:close/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122" y="0"/>
                      <a:pt x="146" y="10"/>
                      <a:pt x="163" y="25"/>
                    </a:cubicBezTo>
                    <a:cubicBezTo>
                      <a:pt x="181" y="41"/>
                      <a:pt x="192" y="62"/>
                      <a:pt x="192" y="86"/>
                    </a:cubicBezTo>
                    <a:cubicBezTo>
                      <a:pt x="192" y="110"/>
                      <a:pt x="181" y="132"/>
                      <a:pt x="163" y="148"/>
                    </a:cubicBezTo>
                    <a:cubicBezTo>
                      <a:pt x="146" y="163"/>
                      <a:pt x="122" y="172"/>
                      <a:pt x="96" y="172"/>
                    </a:cubicBezTo>
                    <a:cubicBezTo>
                      <a:pt x="88" y="172"/>
                      <a:pt x="80" y="172"/>
                      <a:pt x="73" y="170"/>
                    </a:cubicBezTo>
                    <a:cubicBezTo>
                      <a:pt x="66" y="169"/>
                      <a:pt x="60" y="167"/>
                      <a:pt x="54" y="164"/>
                    </a:cubicBezTo>
                    <a:cubicBezTo>
                      <a:pt x="31" y="177"/>
                      <a:pt x="31" y="177"/>
                      <a:pt x="31" y="177"/>
                    </a:cubicBezTo>
                    <a:cubicBezTo>
                      <a:pt x="29" y="178"/>
                      <a:pt x="27" y="179"/>
                      <a:pt x="24" y="179"/>
                    </a:cubicBezTo>
                    <a:cubicBezTo>
                      <a:pt x="24" y="179"/>
                      <a:pt x="24" y="179"/>
                      <a:pt x="24" y="179"/>
                    </a:cubicBezTo>
                    <a:cubicBezTo>
                      <a:pt x="22" y="178"/>
                      <a:pt x="19" y="177"/>
                      <a:pt x="17" y="176"/>
                    </a:cubicBezTo>
                    <a:cubicBezTo>
                      <a:pt x="15" y="174"/>
                      <a:pt x="14" y="172"/>
                      <a:pt x="13" y="170"/>
                    </a:cubicBezTo>
                    <a:cubicBezTo>
                      <a:pt x="13" y="170"/>
                      <a:pt x="13" y="170"/>
                      <a:pt x="13" y="170"/>
                    </a:cubicBezTo>
                    <a:cubicBezTo>
                      <a:pt x="12" y="167"/>
                      <a:pt x="12" y="165"/>
                      <a:pt x="13" y="162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13" y="131"/>
                      <a:pt x="8" y="123"/>
                      <a:pt x="5" y="115"/>
                    </a:cubicBezTo>
                    <a:cubicBezTo>
                      <a:pt x="2" y="106"/>
                      <a:pt x="0" y="96"/>
                      <a:pt x="0" y="86"/>
                    </a:cubicBezTo>
                    <a:cubicBezTo>
                      <a:pt x="0" y="62"/>
                      <a:pt x="10" y="41"/>
                      <a:pt x="28" y="25"/>
                    </a:cubicBezTo>
                    <a:cubicBezTo>
                      <a:pt x="45" y="10"/>
                      <a:pt x="69" y="0"/>
                      <a:pt x="96" y="0"/>
                    </a:cubicBezTo>
                    <a:close/>
                    <a:moveTo>
                      <a:pt x="153" y="37"/>
                    </a:moveTo>
                    <a:cubicBezTo>
                      <a:pt x="153" y="37"/>
                      <a:pt x="153" y="37"/>
                      <a:pt x="153" y="37"/>
                    </a:cubicBezTo>
                    <a:cubicBezTo>
                      <a:pt x="139" y="24"/>
                      <a:pt x="118" y="16"/>
                      <a:pt x="96" y="16"/>
                    </a:cubicBezTo>
                    <a:cubicBezTo>
                      <a:pt x="73" y="16"/>
                      <a:pt x="52" y="24"/>
                      <a:pt x="38" y="37"/>
                    </a:cubicBezTo>
                    <a:cubicBezTo>
                      <a:pt x="23" y="49"/>
                      <a:pt x="14" y="67"/>
                      <a:pt x="14" y="86"/>
                    </a:cubicBezTo>
                    <a:cubicBezTo>
                      <a:pt x="14" y="94"/>
                      <a:pt x="16" y="102"/>
                      <a:pt x="19" y="109"/>
                    </a:cubicBezTo>
                    <a:cubicBezTo>
                      <a:pt x="22" y="117"/>
                      <a:pt x="26" y="124"/>
                      <a:pt x="31" y="130"/>
                    </a:cubicBezTo>
                    <a:cubicBezTo>
                      <a:pt x="33" y="131"/>
                      <a:pt x="34" y="134"/>
                      <a:pt x="33" y="137"/>
                    </a:cubicBezTo>
                    <a:cubicBezTo>
                      <a:pt x="28" y="162"/>
                      <a:pt x="28" y="162"/>
                      <a:pt x="28" y="162"/>
                    </a:cubicBezTo>
                    <a:cubicBezTo>
                      <a:pt x="51" y="149"/>
                      <a:pt x="51" y="149"/>
                      <a:pt x="51" y="149"/>
                    </a:cubicBezTo>
                    <a:cubicBezTo>
                      <a:pt x="53" y="148"/>
                      <a:pt x="55" y="148"/>
                      <a:pt x="57" y="149"/>
                    </a:cubicBezTo>
                    <a:cubicBezTo>
                      <a:pt x="63" y="152"/>
                      <a:pt x="69" y="154"/>
                      <a:pt x="76" y="155"/>
                    </a:cubicBezTo>
                    <a:cubicBezTo>
                      <a:pt x="82" y="157"/>
                      <a:pt x="89" y="157"/>
                      <a:pt x="96" y="157"/>
                    </a:cubicBezTo>
                    <a:cubicBezTo>
                      <a:pt x="118" y="157"/>
                      <a:pt x="139" y="149"/>
                      <a:pt x="153" y="136"/>
                    </a:cubicBezTo>
                    <a:cubicBezTo>
                      <a:pt x="168" y="123"/>
                      <a:pt x="177" y="106"/>
                      <a:pt x="177" y="86"/>
                    </a:cubicBezTo>
                    <a:cubicBezTo>
                      <a:pt x="177" y="67"/>
                      <a:pt x="168" y="49"/>
                      <a:pt x="153" y="37"/>
                    </a:cubicBezTo>
                    <a:close/>
                    <a:moveTo>
                      <a:pt x="64" y="83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63" y="82"/>
                      <a:pt x="62" y="81"/>
                      <a:pt x="60" y="81"/>
                    </a:cubicBezTo>
                    <a:cubicBezTo>
                      <a:pt x="59" y="81"/>
                      <a:pt x="57" y="82"/>
                      <a:pt x="56" y="83"/>
                    </a:cubicBezTo>
                    <a:cubicBezTo>
                      <a:pt x="56" y="84"/>
                      <a:pt x="55" y="85"/>
                      <a:pt x="55" y="86"/>
                    </a:cubicBezTo>
                    <a:cubicBezTo>
                      <a:pt x="55" y="88"/>
                      <a:pt x="56" y="89"/>
                      <a:pt x="56" y="90"/>
                    </a:cubicBezTo>
                    <a:cubicBezTo>
                      <a:pt x="57" y="91"/>
                      <a:pt x="59" y="92"/>
                      <a:pt x="60" y="92"/>
                    </a:cubicBezTo>
                    <a:cubicBezTo>
                      <a:pt x="62" y="92"/>
                      <a:pt x="63" y="91"/>
                      <a:pt x="64" y="90"/>
                    </a:cubicBezTo>
                    <a:cubicBezTo>
                      <a:pt x="65" y="89"/>
                      <a:pt x="65" y="88"/>
                      <a:pt x="65" y="86"/>
                    </a:cubicBezTo>
                    <a:cubicBezTo>
                      <a:pt x="65" y="85"/>
                      <a:pt x="65" y="84"/>
                      <a:pt x="64" y="83"/>
                    </a:cubicBezTo>
                    <a:close/>
                    <a:moveTo>
                      <a:pt x="96" y="72"/>
                    </a:moveTo>
                    <a:cubicBezTo>
                      <a:pt x="96" y="72"/>
                      <a:pt x="96" y="72"/>
                      <a:pt x="96" y="72"/>
                    </a:cubicBezTo>
                    <a:cubicBezTo>
                      <a:pt x="99" y="72"/>
                      <a:pt x="103" y="74"/>
                      <a:pt x="105" y="76"/>
                    </a:cubicBezTo>
                    <a:cubicBezTo>
                      <a:pt x="108" y="79"/>
                      <a:pt x="110" y="82"/>
                      <a:pt x="110" y="86"/>
                    </a:cubicBezTo>
                    <a:cubicBezTo>
                      <a:pt x="110" y="90"/>
                      <a:pt x="108" y="94"/>
                      <a:pt x="105" y="97"/>
                    </a:cubicBezTo>
                    <a:cubicBezTo>
                      <a:pt x="103" y="99"/>
                      <a:pt x="99" y="101"/>
                      <a:pt x="96" y="101"/>
                    </a:cubicBezTo>
                    <a:cubicBezTo>
                      <a:pt x="92" y="101"/>
                      <a:pt x="88" y="99"/>
                      <a:pt x="86" y="97"/>
                    </a:cubicBezTo>
                    <a:cubicBezTo>
                      <a:pt x="83" y="94"/>
                      <a:pt x="82" y="90"/>
                      <a:pt x="82" y="86"/>
                    </a:cubicBezTo>
                    <a:cubicBezTo>
                      <a:pt x="82" y="82"/>
                      <a:pt x="83" y="79"/>
                      <a:pt x="86" y="76"/>
                    </a:cubicBezTo>
                    <a:cubicBezTo>
                      <a:pt x="88" y="74"/>
                      <a:pt x="92" y="72"/>
                      <a:pt x="96" y="72"/>
                    </a:cubicBezTo>
                    <a:close/>
                    <a:moveTo>
                      <a:pt x="99" y="83"/>
                    </a:moveTo>
                    <a:cubicBezTo>
                      <a:pt x="99" y="83"/>
                      <a:pt x="99" y="83"/>
                      <a:pt x="99" y="83"/>
                    </a:cubicBezTo>
                    <a:cubicBezTo>
                      <a:pt x="98" y="82"/>
                      <a:pt x="97" y="81"/>
                      <a:pt x="96" y="81"/>
                    </a:cubicBezTo>
                    <a:cubicBezTo>
                      <a:pt x="94" y="81"/>
                      <a:pt x="93" y="82"/>
                      <a:pt x="92" y="83"/>
                    </a:cubicBezTo>
                    <a:cubicBezTo>
                      <a:pt x="91" y="84"/>
                      <a:pt x="90" y="85"/>
                      <a:pt x="90" y="86"/>
                    </a:cubicBezTo>
                    <a:cubicBezTo>
                      <a:pt x="90" y="88"/>
                      <a:pt x="91" y="89"/>
                      <a:pt x="92" y="90"/>
                    </a:cubicBezTo>
                    <a:cubicBezTo>
                      <a:pt x="93" y="91"/>
                      <a:pt x="94" y="92"/>
                      <a:pt x="96" y="92"/>
                    </a:cubicBezTo>
                    <a:cubicBezTo>
                      <a:pt x="97" y="92"/>
                      <a:pt x="98" y="91"/>
                      <a:pt x="99" y="90"/>
                    </a:cubicBezTo>
                    <a:cubicBezTo>
                      <a:pt x="100" y="89"/>
                      <a:pt x="101" y="88"/>
                      <a:pt x="101" y="86"/>
                    </a:cubicBezTo>
                    <a:cubicBezTo>
                      <a:pt x="101" y="85"/>
                      <a:pt x="100" y="84"/>
                      <a:pt x="99" y="83"/>
                    </a:cubicBezTo>
                    <a:close/>
                    <a:moveTo>
                      <a:pt x="131" y="72"/>
                    </a:moveTo>
                    <a:cubicBezTo>
                      <a:pt x="131" y="72"/>
                      <a:pt x="131" y="72"/>
                      <a:pt x="131" y="72"/>
                    </a:cubicBezTo>
                    <a:cubicBezTo>
                      <a:pt x="135" y="72"/>
                      <a:pt x="138" y="74"/>
                      <a:pt x="141" y="76"/>
                    </a:cubicBezTo>
                    <a:cubicBezTo>
                      <a:pt x="143" y="79"/>
                      <a:pt x="145" y="82"/>
                      <a:pt x="145" y="86"/>
                    </a:cubicBezTo>
                    <a:cubicBezTo>
                      <a:pt x="145" y="90"/>
                      <a:pt x="143" y="94"/>
                      <a:pt x="141" y="97"/>
                    </a:cubicBezTo>
                    <a:cubicBezTo>
                      <a:pt x="138" y="99"/>
                      <a:pt x="135" y="101"/>
                      <a:pt x="131" y="101"/>
                    </a:cubicBezTo>
                    <a:cubicBezTo>
                      <a:pt x="127" y="101"/>
                      <a:pt x="124" y="99"/>
                      <a:pt x="121" y="97"/>
                    </a:cubicBezTo>
                    <a:cubicBezTo>
                      <a:pt x="119" y="94"/>
                      <a:pt x="117" y="90"/>
                      <a:pt x="117" y="86"/>
                    </a:cubicBezTo>
                    <a:cubicBezTo>
                      <a:pt x="117" y="82"/>
                      <a:pt x="119" y="79"/>
                      <a:pt x="121" y="76"/>
                    </a:cubicBezTo>
                    <a:cubicBezTo>
                      <a:pt x="124" y="74"/>
                      <a:pt x="127" y="72"/>
                      <a:pt x="131" y="72"/>
                    </a:cubicBezTo>
                    <a:close/>
                    <a:moveTo>
                      <a:pt x="135" y="83"/>
                    </a:moveTo>
                    <a:cubicBezTo>
                      <a:pt x="135" y="83"/>
                      <a:pt x="135" y="83"/>
                      <a:pt x="135" y="83"/>
                    </a:cubicBezTo>
                    <a:cubicBezTo>
                      <a:pt x="134" y="82"/>
                      <a:pt x="132" y="81"/>
                      <a:pt x="131" y="81"/>
                    </a:cubicBezTo>
                    <a:cubicBezTo>
                      <a:pt x="130" y="81"/>
                      <a:pt x="128" y="82"/>
                      <a:pt x="127" y="83"/>
                    </a:cubicBezTo>
                    <a:cubicBezTo>
                      <a:pt x="126" y="84"/>
                      <a:pt x="126" y="85"/>
                      <a:pt x="126" y="86"/>
                    </a:cubicBezTo>
                    <a:cubicBezTo>
                      <a:pt x="126" y="88"/>
                      <a:pt x="126" y="89"/>
                      <a:pt x="127" y="90"/>
                    </a:cubicBezTo>
                    <a:cubicBezTo>
                      <a:pt x="128" y="91"/>
                      <a:pt x="130" y="92"/>
                      <a:pt x="131" y="92"/>
                    </a:cubicBezTo>
                    <a:cubicBezTo>
                      <a:pt x="132" y="92"/>
                      <a:pt x="134" y="91"/>
                      <a:pt x="135" y="90"/>
                    </a:cubicBezTo>
                    <a:cubicBezTo>
                      <a:pt x="136" y="89"/>
                      <a:pt x="136" y="88"/>
                      <a:pt x="136" y="86"/>
                    </a:cubicBezTo>
                    <a:cubicBezTo>
                      <a:pt x="136" y="85"/>
                      <a:pt x="136" y="84"/>
                      <a:pt x="13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原创设计师QQ598969553             _27"/>
              <p:cNvSpPr>
                <a:spLocks noChangeArrowheads="1"/>
              </p:cNvSpPr>
              <p:nvPr/>
            </p:nvSpPr>
            <p:spPr bwMode="auto">
              <a:xfrm>
                <a:off x="788639" y="3256550"/>
                <a:ext cx="1466850" cy="39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合同签署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现场勘查及沟通规划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原创设计师QQ598969553             _28"/>
              <p:cNvSpPr>
                <a:spLocks noEditPoints="1"/>
              </p:cNvSpPr>
              <p:nvPr/>
            </p:nvSpPr>
            <p:spPr bwMode="auto">
              <a:xfrm>
                <a:off x="7678865" y="3466897"/>
                <a:ext cx="240302" cy="245642"/>
              </a:xfrm>
              <a:custGeom>
                <a:avLst/>
                <a:gdLst>
                  <a:gd name="T0" fmla="*/ 26 w 90"/>
                  <a:gd name="T1" fmla="*/ 19 h 91"/>
                  <a:gd name="T2" fmla="*/ 19 w 90"/>
                  <a:gd name="T3" fmla="*/ 26 h 91"/>
                  <a:gd name="T4" fmla="*/ 18 w 90"/>
                  <a:gd name="T5" fmla="*/ 34 h 91"/>
                  <a:gd name="T6" fmla="*/ 22 w 90"/>
                  <a:gd name="T7" fmla="*/ 29 h 91"/>
                  <a:gd name="T8" fmla="*/ 29 w 90"/>
                  <a:gd name="T9" fmla="*/ 23 h 91"/>
                  <a:gd name="T10" fmla="*/ 33 w 90"/>
                  <a:gd name="T11" fmla="*/ 18 h 91"/>
                  <a:gd name="T12" fmla="*/ 89 w 90"/>
                  <a:gd name="T13" fmla="*/ 84 h 91"/>
                  <a:gd name="T14" fmla="*/ 73 w 90"/>
                  <a:gd name="T15" fmla="*/ 67 h 91"/>
                  <a:gd name="T16" fmla="*/ 82 w 90"/>
                  <a:gd name="T17" fmla="*/ 41 h 91"/>
                  <a:gd name="T18" fmla="*/ 79 w 90"/>
                  <a:gd name="T19" fmla="*/ 25 h 91"/>
                  <a:gd name="T20" fmla="*/ 70 w 90"/>
                  <a:gd name="T21" fmla="*/ 12 h 91"/>
                  <a:gd name="T22" fmla="*/ 41 w 90"/>
                  <a:gd name="T23" fmla="*/ 0 h 91"/>
                  <a:gd name="T24" fmla="*/ 3 w 90"/>
                  <a:gd name="T25" fmla="*/ 25 h 91"/>
                  <a:gd name="T26" fmla="*/ 3 w 90"/>
                  <a:gd name="T27" fmla="*/ 57 h 91"/>
                  <a:gd name="T28" fmla="*/ 12 w 90"/>
                  <a:gd name="T29" fmla="*/ 70 h 91"/>
                  <a:gd name="T30" fmla="*/ 25 w 90"/>
                  <a:gd name="T31" fmla="*/ 79 h 91"/>
                  <a:gd name="T32" fmla="*/ 25 w 90"/>
                  <a:gd name="T33" fmla="*/ 79 h 91"/>
                  <a:gd name="T34" fmla="*/ 57 w 90"/>
                  <a:gd name="T35" fmla="*/ 79 h 91"/>
                  <a:gd name="T36" fmla="*/ 84 w 90"/>
                  <a:gd name="T37" fmla="*/ 89 h 91"/>
                  <a:gd name="T38" fmla="*/ 89 w 90"/>
                  <a:gd name="T39" fmla="*/ 84 h 91"/>
                  <a:gd name="T40" fmla="*/ 65 w 90"/>
                  <a:gd name="T41" fmla="*/ 65 h 91"/>
                  <a:gd name="T42" fmla="*/ 54 w 90"/>
                  <a:gd name="T43" fmla="*/ 72 h 91"/>
                  <a:gd name="T44" fmla="*/ 28 w 90"/>
                  <a:gd name="T45" fmla="*/ 72 h 91"/>
                  <a:gd name="T46" fmla="*/ 17 w 90"/>
                  <a:gd name="T47" fmla="*/ 65 h 91"/>
                  <a:gd name="T48" fmla="*/ 17 w 90"/>
                  <a:gd name="T49" fmla="*/ 65 h 91"/>
                  <a:gd name="T50" fmla="*/ 10 w 90"/>
                  <a:gd name="T51" fmla="*/ 54 h 91"/>
                  <a:gd name="T52" fmla="*/ 10 w 90"/>
                  <a:gd name="T53" fmla="*/ 28 h 91"/>
                  <a:gd name="T54" fmla="*/ 41 w 90"/>
                  <a:gd name="T55" fmla="*/ 7 h 91"/>
                  <a:gd name="T56" fmla="*/ 65 w 90"/>
                  <a:gd name="T57" fmla="*/ 17 h 91"/>
                  <a:gd name="T58" fmla="*/ 72 w 90"/>
                  <a:gd name="T59" fmla="*/ 28 h 91"/>
                  <a:gd name="T60" fmla="*/ 75 w 90"/>
                  <a:gd name="T61" fmla="*/ 41 h 91"/>
                  <a:gd name="T62" fmla="*/ 65 w 90"/>
                  <a:gd name="T63" fmla="*/ 65 h 91"/>
                  <a:gd name="T64" fmla="*/ 65 w 90"/>
                  <a:gd name="T65" fmla="*/ 39 h 91"/>
                  <a:gd name="T66" fmla="*/ 61 w 90"/>
                  <a:gd name="T67" fmla="*/ 50 h 91"/>
                  <a:gd name="T68" fmla="*/ 57 w 90"/>
                  <a:gd name="T69" fmla="*/ 57 h 91"/>
                  <a:gd name="T70" fmla="*/ 41 w 90"/>
                  <a:gd name="T71" fmla="*/ 63 h 91"/>
                  <a:gd name="T72" fmla="*/ 41 w 90"/>
                  <a:gd name="T73" fmla="*/ 68 h 91"/>
                  <a:gd name="T74" fmla="*/ 60 w 90"/>
                  <a:gd name="T75" fmla="*/ 60 h 91"/>
                  <a:gd name="T76" fmla="*/ 66 w 90"/>
                  <a:gd name="T77" fmla="*/ 51 h 91"/>
                  <a:gd name="T78" fmla="*/ 65 w 90"/>
                  <a:gd name="T79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0" h="91">
                    <a:moveTo>
                      <a:pt x="30" y="16"/>
                    </a:moveTo>
                    <a:cubicBezTo>
                      <a:pt x="29" y="17"/>
                      <a:pt x="27" y="18"/>
                      <a:pt x="26" y="19"/>
                    </a:cubicBezTo>
                    <a:cubicBezTo>
                      <a:pt x="25" y="20"/>
                      <a:pt x="23" y="21"/>
                      <a:pt x="22" y="22"/>
                    </a:cubicBezTo>
                    <a:cubicBezTo>
                      <a:pt x="21" y="23"/>
                      <a:pt x="20" y="25"/>
                      <a:pt x="19" y="26"/>
                    </a:cubicBezTo>
                    <a:cubicBezTo>
                      <a:pt x="18" y="28"/>
                      <a:pt x="17" y="29"/>
                      <a:pt x="16" y="31"/>
                    </a:cubicBezTo>
                    <a:cubicBezTo>
                      <a:pt x="16" y="32"/>
                      <a:pt x="16" y="33"/>
                      <a:pt x="18" y="34"/>
                    </a:cubicBezTo>
                    <a:cubicBezTo>
                      <a:pt x="19" y="34"/>
                      <a:pt x="20" y="34"/>
                      <a:pt x="20" y="32"/>
                    </a:cubicBezTo>
                    <a:cubicBezTo>
                      <a:pt x="21" y="31"/>
                      <a:pt x="22" y="30"/>
                      <a:pt x="22" y="29"/>
                    </a:cubicBezTo>
                    <a:cubicBezTo>
                      <a:pt x="23" y="28"/>
                      <a:pt x="24" y="26"/>
                      <a:pt x="25" y="25"/>
                    </a:cubicBezTo>
                    <a:cubicBezTo>
                      <a:pt x="26" y="24"/>
                      <a:pt x="27" y="23"/>
                      <a:pt x="29" y="23"/>
                    </a:cubicBezTo>
                    <a:cubicBezTo>
                      <a:pt x="30" y="22"/>
                      <a:pt x="31" y="21"/>
                      <a:pt x="32" y="21"/>
                    </a:cubicBezTo>
                    <a:cubicBezTo>
                      <a:pt x="33" y="20"/>
                      <a:pt x="34" y="19"/>
                      <a:pt x="33" y="18"/>
                    </a:cubicBezTo>
                    <a:cubicBezTo>
                      <a:pt x="33" y="17"/>
                      <a:pt x="32" y="16"/>
                      <a:pt x="30" y="16"/>
                    </a:cubicBezTo>
                    <a:close/>
                    <a:moveTo>
                      <a:pt x="89" y="84"/>
                    </a:moveTo>
                    <a:cubicBezTo>
                      <a:pt x="89" y="84"/>
                      <a:pt x="89" y="84"/>
                      <a:pt x="89" y="84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5" y="64"/>
                      <a:pt x="77" y="61"/>
                      <a:pt x="79" y="57"/>
                    </a:cubicBezTo>
                    <a:cubicBezTo>
                      <a:pt x="81" y="52"/>
                      <a:pt x="82" y="47"/>
                      <a:pt x="82" y="41"/>
                    </a:cubicBezTo>
                    <a:cubicBezTo>
                      <a:pt x="82" y="36"/>
                      <a:pt x="81" y="30"/>
                      <a:pt x="79" y="26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7" y="20"/>
                      <a:pt x="74" y="16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6" y="8"/>
                      <a:pt x="62" y="5"/>
                      <a:pt x="57" y="3"/>
                    </a:cubicBezTo>
                    <a:cubicBezTo>
                      <a:pt x="52" y="1"/>
                      <a:pt x="46" y="0"/>
                      <a:pt x="41" y="0"/>
                    </a:cubicBezTo>
                    <a:cubicBezTo>
                      <a:pt x="29" y="0"/>
                      <a:pt x="19" y="4"/>
                      <a:pt x="12" y="12"/>
                    </a:cubicBezTo>
                    <a:cubicBezTo>
                      <a:pt x="8" y="16"/>
                      <a:pt x="5" y="20"/>
                      <a:pt x="3" y="25"/>
                    </a:cubicBezTo>
                    <a:cubicBezTo>
                      <a:pt x="1" y="30"/>
                      <a:pt x="0" y="36"/>
                      <a:pt x="0" y="41"/>
                    </a:cubicBezTo>
                    <a:cubicBezTo>
                      <a:pt x="0" y="47"/>
                      <a:pt x="1" y="52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5" y="62"/>
                      <a:pt x="8" y="66"/>
                      <a:pt x="12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6" y="74"/>
                      <a:pt x="20" y="77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30" y="81"/>
                      <a:pt x="35" y="82"/>
                      <a:pt x="41" y="82"/>
                    </a:cubicBezTo>
                    <a:cubicBezTo>
                      <a:pt x="46" y="82"/>
                      <a:pt x="52" y="81"/>
                      <a:pt x="57" y="79"/>
                    </a:cubicBezTo>
                    <a:cubicBezTo>
                      <a:pt x="61" y="78"/>
                      <a:pt x="64" y="75"/>
                      <a:pt x="67" y="73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5" y="91"/>
                      <a:pt x="88" y="91"/>
                      <a:pt x="89" y="89"/>
                    </a:cubicBezTo>
                    <a:cubicBezTo>
                      <a:pt x="90" y="88"/>
                      <a:pt x="90" y="85"/>
                      <a:pt x="89" y="84"/>
                    </a:cubicBezTo>
                    <a:close/>
                    <a:moveTo>
                      <a:pt x="65" y="65"/>
                    </a:moveTo>
                    <a:cubicBezTo>
                      <a:pt x="65" y="65"/>
                      <a:pt x="65" y="65"/>
                      <a:pt x="65" y="65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2" y="68"/>
                      <a:pt x="58" y="71"/>
                      <a:pt x="54" y="72"/>
                    </a:cubicBezTo>
                    <a:cubicBezTo>
                      <a:pt x="50" y="74"/>
                      <a:pt x="45" y="75"/>
                      <a:pt x="41" y="75"/>
                    </a:cubicBezTo>
                    <a:cubicBezTo>
                      <a:pt x="36" y="75"/>
                      <a:pt x="32" y="74"/>
                      <a:pt x="28" y="72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4" y="71"/>
                      <a:pt x="20" y="68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4" y="62"/>
                      <a:pt x="11" y="58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0"/>
                      <a:pt x="7" y="46"/>
                      <a:pt x="7" y="41"/>
                    </a:cubicBezTo>
                    <a:cubicBezTo>
                      <a:pt x="7" y="37"/>
                      <a:pt x="8" y="32"/>
                      <a:pt x="10" y="28"/>
                    </a:cubicBezTo>
                    <a:cubicBezTo>
                      <a:pt x="11" y="24"/>
                      <a:pt x="14" y="20"/>
                      <a:pt x="17" y="17"/>
                    </a:cubicBezTo>
                    <a:cubicBezTo>
                      <a:pt x="23" y="11"/>
                      <a:pt x="32" y="7"/>
                      <a:pt x="41" y="7"/>
                    </a:cubicBezTo>
                    <a:cubicBezTo>
                      <a:pt x="45" y="7"/>
                      <a:pt x="50" y="8"/>
                      <a:pt x="54" y="10"/>
                    </a:cubicBezTo>
                    <a:cubicBezTo>
                      <a:pt x="58" y="12"/>
                      <a:pt x="62" y="14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8" y="21"/>
                      <a:pt x="70" y="24"/>
                      <a:pt x="72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4" y="32"/>
                      <a:pt x="75" y="37"/>
                      <a:pt x="75" y="41"/>
                    </a:cubicBezTo>
                    <a:cubicBezTo>
                      <a:pt x="75" y="46"/>
                      <a:pt x="74" y="50"/>
                      <a:pt x="72" y="54"/>
                    </a:cubicBezTo>
                    <a:cubicBezTo>
                      <a:pt x="70" y="58"/>
                      <a:pt x="68" y="62"/>
                      <a:pt x="65" y="65"/>
                    </a:cubicBezTo>
                    <a:close/>
                    <a:moveTo>
                      <a:pt x="65" y="39"/>
                    </a:moveTo>
                    <a:cubicBezTo>
                      <a:pt x="65" y="39"/>
                      <a:pt x="65" y="39"/>
                      <a:pt x="65" y="39"/>
                    </a:cubicBezTo>
                    <a:cubicBezTo>
                      <a:pt x="64" y="39"/>
                      <a:pt x="63" y="40"/>
                      <a:pt x="63" y="41"/>
                    </a:cubicBezTo>
                    <a:cubicBezTo>
                      <a:pt x="63" y="44"/>
                      <a:pt x="62" y="47"/>
                      <a:pt x="61" y="50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2"/>
                      <a:pt x="59" y="55"/>
                      <a:pt x="57" y="57"/>
                    </a:cubicBezTo>
                    <a:cubicBezTo>
                      <a:pt x="54" y="59"/>
                      <a:pt x="52" y="60"/>
                      <a:pt x="49" y="62"/>
                    </a:cubicBezTo>
                    <a:cubicBezTo>
                      <a:pt x="47" y="63"/>
                      <a:pt x="44" y="63"/>
                      <a:pt x="41" y="63"/>
                    </a:cubicBezTo>
                    <a:cubicBezTo>
                      <a:pt x="40" y="63"/>
                      <a:pt x="39" y="64"/>
                      <a:pt x="39" y="66"/>
                    </a:cubicBezTo>
                    <a:cubicBezTo>
                      <a:pt x="39" y="67"/>
                      <a:pt x="40" y="68"/>
                      <a:pt x="41" y="68"/>
                    </a:cubicBezTo>
                    <a:cubicBezTo>
                      <a:pt x="44" y="68"/>
                      <a:pt x="48" y="67"/>
                      <a:pt x="51" y="66"/>
                    </a:cubicBezTo>
                    <a:cubicBezTo>
                      <a:pt x="54" y="64"/>
                      <a:pt x="57" y="63"/>
                      <a:pt x="60" y="60"/>
                    </a:cubicBezTo>
                    <a:cubicBezTo>
                      <a:pt x="62" y="58"/>
                      <a:pt x="64" y="55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48"/>
                      <a:pt x="68" y="45"/>
                      <a:pt x="68" y="41"/>
                    </a:cubicBezTo>
                    <a:cubicBezTo>
                      <a:pt x="68" y="40"/>
                      <a:pt x="67" y="39"/>
                      <a:pt x="65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原创设计师QQ598969553             _29"/>
              <p:cNvSpPr>
                <a:spLocks noEditPoints="1"/>
              </p:cNvSpPr>
              <p:nvPr/>
            </p:nvSpPr>
            <p:spPr bwMode="auto">
              <a:xfrm>
                <a:off x="6455817" y="1856177"/>
                <a:ext cx="238125" cy="224829"/>
              </a:xfrm>
              <a:custGeom>
                <a:avLst/>
                <a:gdLst>
                  <a:gd name="T0" fmla="*/ 48 w 98"/>
                  <a:gd name="T1" fmla="*/ 24 h 92"/>
                  <a:gd name="T2" fmla="*/ 50 w 98"/>
                  <a:gd name="T3" fmla="*/ 53 h 92"/>
                  <a:gd name="T4" fmla="*/ 52 w 98"/>
                  <a:gd name="T5" fmla="*/ 17 h 92"/>
                  <a:gd name="T6" fmla="*/ 48 w 98"/>
                  <a:gd name="T7" fmla="*/ 16 h 92"/>
                  <a:gd name="T8" fmla="*/ 41 w 98"/>
                  <a:gd name="T9" fmla="*/ 28 h 92"/>
                  <a:gd name="T10" fmla="*/ 94 w 98"/>
                  <a:gd name="T11" fmla="*/ 12 h 92"/>
                  <a:gd name="T12" fmla="*/ 84 w 98"/>
                  <a:gd name="T13" fmla="*/ 12 h 92"/>
                  <a:gd name="T14" fmla="*/ 80 w 98"/>
                  <a:gd name="T15" fmla="*/ 0 h 92"/>
                  <a:gd name="T16" fmla="*/ 14 w 98"/>
                  <a:gd name="T17" fmla="*/ 4 h 92"/>
                  <a:gd name="T18" fmla="*/ 3 w 98"/>
                  <a:gd name="T19" fmla="*/ 12 h 92"/>
                  <a:gd name="T20" fmla="*/ 0 w 98"/>
                  <a:gd name="T21" fmla="*/ 37 h 92"/>
                  <a:gd name="T22" fmla="*/ 6 w 98"/>
                  <a:gd name="T23" fmla="*/ 52 h 92"/>
                  <a:gd name="T24" fmla="*/ 45 w 98"/>
                  <a:gd name="T25" fmla="*/ 75 h 92"/>
                  <a:gd name="T26" fmla="*/ 29 w 98"/>
                  <a:gd name="T27" fmla="*/ 84 h 92"/>
                  <a:gd name="T28" fmla="*/ 29 w 98"/>
                  <a:gd name="T29" fmla="*/ 92 h 92"/>
                  <a:gd name="T30" fmla="*/ 73 w 98"/>
                  <a:gd name="T31" fmla="*/ 88 h 92"/>
                  <a:gd name="T32" fmla="*/ 53 w 98"/>
                  <a:gd name="T33" fmla="*/ 84 h 92"/>
                  <a:gd name="T34" fmla="*/ 78 w 98"/>
                  <a:gd name="T35" fmla="*/ 59 h 92"/>
                  <a:gd name="T36" fmla="*/ 92 w 98"/>
                  <a:gd name="T37" fmla="*/ 52 h 92"/>
                  <a:gd name="T38" fmla="*/ 98 w 98"/>
                  <a:gd name="T39" fmla="*/ 16 h 92"/>
                  <a:gd name="T40" fmla="*/ 11 w 98"/>
                  <a:gd name="T41" fmla="*/ 47 h 92"/>
                  <a:gd name="T42" fmla="*/ 7 w 98"/>
                  <a:gd name="T43" fmla="*/ 37 h 92"/>
                  <a:gd name="T44" fmla="*/ 14 w 98"/>
                  <a:gd name="T45" fmla="*/ 20 h 92"/>
                  <a:gd name="T46" fmla="*/ 15 w 98"/>
                  <a:gd name="T47" fmla="*/ 50 h 92"/>
                  <a:gd name="T48" fmla="*/ 76 w 98"/>
                  <a:gd name="T49" fmla="*/ 40 h 92"/>
                  <a:gd name="T50" fmla="*/ 73 w 98"/>
                  <a:gd name="T51" fmla="*/ 53 h 92"/>
                  <a:gd name="T52" fmla="*/ 49 w 98"/>
                  <a:gd name="T53" fmla="*/ 67 h 92"/>
                  <a:gd name="T54" fmla="*/ 24 w 98"/>
                  <a:gd name="T55" fmla="*/ 53 h 92"/>
                  <a:gd name="T56" fmla="*/ 21 w 98"/>
                  <a:gd name="T57" fmla="*/ 40 h 92"/>
                  <a:gd name="T58" fmla="*/ 76 w 98"/>
                  <a:gd name="T59" fmla="*/ 8 h 92"/>
                  <a:gd name="T60" fmla="*/ 91 w 98"/>
                  <a:gd name="T61" fmla="*/ 37 h 92"/>
                  <a:gd name="T62" fmla="*/ 86 w 98"/>
                  <a:gd name="T63" fmla="*/ 47 h 92"/>
                  <a:gd name="T64" fmla="*/ 83 w 98"/>
                  <a:gd name="T65" fmla="*/ 50 h 92"/>
                  <a:gd name="T66" fmla="*/ 84 w 98"/>
                  <a:gd name="T67" fmla="*/ 40 h 92"/>
                  <a:gd name="T68" fmla="*/ 91 w 98"/>
                  <a:gd name="T69" fmla="*/ 2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92">
                    <a:moveTo>
                      <a:pt x="44" y="28"/>
                    </a:move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8" y="52"/>
                      <a:pt x="49" y="53"/>
                      <a:pt x="50" y="53"/>
                    </a:cubicBezTo>
                    <a:cubicBezTo>
                      <a:pt x="51" y="53"/>
                      <a:pt x="52" y="52"/>
                      <a:pt x="52" y="51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6"/>
                      <a:pt x="51" y="15"/>
                      <a:pt x="50" y="15"/>
                    </a:cubicBezTo>
                    <a:cubicBezTo>
                      <a:pt x="49" y="15"/>
                      <a:pt x="48" y="15"/>
                      <a:pt x="48" y="1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26"/>
                      <a:pt x="40" y="28"/>
                      <a:pt x="41" y="28"/>
                    </a:cubicBezTo>
                    <a:cubicBezTo>
                      <a:pt x="42" y="29"/>
                      <a:pt x="44" y="29"/>
                      <a:pt x="44" y="28"/>
                    </a:cubicBezTo>
                    <a:close/>
                    <a:moveTo>
                      <a:pt x="94" y="12"/>
                    </a:moveTo>
                    <a:cubicBezTo>
                      <a:pt x="94" y="12"/>
                      <a:pt x="94" y="12"/>
                      <a:pt x="94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2" y="0"/>
                      <a:pt x="8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4" y="2"/>
                      <a:pt x="14" y="4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4"/>
                      <a:pt x="0" y="1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3"/>
                      <a:pt x="2" y="48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9" y="56"/>
                      <a:pt x="14" y="58"/>
                      <a:pt x="19" y="59"/>
                    </a:cubicBezTo>
                    <a:cubicBezTo>
                      <a:pt x="25" y="68"/>
                      <a:pt x="35" y="74"/>
                      <a:pt x="45" y="75"/>
                    </a:cubicBezTo>
                    <a:cubicBezTo>
                      <a:pt x="45" y="84"/>
                      <a:pt x="45" y="84"/>
                      <a:pt x="45" y="84"/>
                    </a:cubicBezTo>
                    <a:cubicBezTo>
                      <a:pt x="29" y="84"/>
                      <a:pt x="29" y="84"/>
                      <a:pt x="29" y="84"/>
                    </a:cubicBezTo>
                    <a:cubicBezTo>
                      <a:pt x="27" y="84"/>
                      <a:pt x="25" y="86"/>
                      <a:pt x="25" y="88"/>
                    </a:cubicBezTo>
                    <a:cubicBezTo>
                      <a:pt x="25" y="90"/>
                      <a:pt x="27" y="92"/>
                      <a:pt x="29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71" y="92"/>
                      <a:pt x="73" y="90"/>
                      <a:pt x="73" y="88"/>
                    </a:cubicBezTo>
                    <a:cubicBezTo>
                      <a:pt x="73" y="86"/>
                      <a:pt x="71" y="84"/>
                      <a:pt x="69" y="84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63" y="74"/>
                      <a:pt x="73" y="68"/>
                      <a:pt x="78" y="59"/>
                    </a:cubicBezTo>
                    <a:cubicBezTo>
                      <a:pt x="84" y="58"/>
                      <a:pt x="88" y="56"/>
                      <a:pt x="92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6" y="48"/>
                      <a:pt x="98" y="43"/>
                      <a:pt x="98" y="37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8" y="14"/>
                      <a:pt x="96" y="12"/>
                      <a:pt x="94" y="12"/>
                    </a:cubicBezTo>
                    <a:close/>
                    <a:moveTo>
                      <a:pt x="11" y="47"/>
                    </a:moveTo>
                    <a:cubicBezTo>
                      <a:pt x="11" y="47"/>
                      <a:pt x="11" y="47"/>
                      <a:pt x="11" y="47"/>
                    </a:cubicBezTo>
                    <a:cubicBezTo>
                      <a:pt x="9" y="44"/>
                      <a:pt x="7" y="41"/>
                      <a:pt x="7" y="3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4"/>
                      <a:pt x="14" y="47"/>
                      <a:pt x="15" y="50"/>
                    </a:cubicBezTo>
                    <a:cubicBezTo>
                      <a:pt x="14" y="49"/>
                      <a:pt x="12" y="48"/>
                      <a:pt x="11" y="47"/>
                    </a:cubicBezTo>
                    <a:close/>
                    <a:moveTo>
                      <a:pt x="76" y="40"/>
                    </a:move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45"/>
                      <a:pt x="75" y="49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9" y="62"/>
                      <a:pt x="59" y="67"/>
                      <a:pt x="49" y="67"/>
                    </a:cubicBezTo>
                    <a:cubicBezTo>
                      <a:pt x="39" y="67"/>
                      <a:pt x="29" y="62"/>
                      <a:pt x="24" y="5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49"/>
                      <a:pt x="21" y="45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40"/>
                      <a:pt x="76" y="40"/>
                      <a:pt x="76" y="40"/>
                    </a:cubicBezTo>
                    <a:close/>
                    <a:moveTo>
                      <a:pt x="91" y="37"/>
                    </a:move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41"/>
                      <a:pt x="89" y="44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4" y="49"/>
                      <a:pt x="83" y="50"/>
                    </a:cubicBezTo>
                    <a:cubicBezTo>
                      <a:pt x="84" y="47"/>
                      <a:pt x="84" y="44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37"/>
                      <a:pt x="91" y="37"/>
                      <a:pt x="91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原创设计师QQ598969553             _30"/>
              <p:cNvSpPr>
                <a:spLocks noChangeArrowheads="1"/>
              </p:cNvSpPr>
              <p:nvPr/>
            </p:nvSpPr>
            <p:spPr bwMode="auto">
              <a:xfrm>
                <a:off x="3318863" y="3262804"/>
                <a:ext cx="1602881" cy="39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现场实施工作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软件开发工作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2" name="原创设计师QQ598969553             _31"/>
              <p:cNvSpPr>
                <a:spLocks noChangeArrowheads="1"/>
              </p:cNvSpPr>
              <p:nvPr/>
            </p:nvSpPr>
            <p:spPr bwMode="auto">
              <a:xfrm>
                <a:off x="5841454" y="3256550"/>
                <a:ext cx="1466850" cy="574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完成项目收尾工作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完成培训和相关相关文档交接</a:t>
                </a:r>
              </a:p>
            </p:txBody>
          </p:sp>
          <p:sp>
            <p:nvSpPr>
              <p:cNvPr id="33" name="原创设计师QQ598969553             _32"/>
              <p:cNvSpPr>
                <a:spLocks noChangeArrowheads="1"/>
              </p:cNvSpPr>
              <p:nvPr/>
            </p:nvSpPr>
            <p:spPr bwMode="auto">
              <a:xfrm>
                <a:off x="2086923" y="1364462"/>
                <a:ext cx="2056848" cy="1065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项目实施进度计划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关键设备进场计划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软件对接进度计划</a:t>
                </a: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测试上线计划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完工验收计划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4" name="原创设计师QQ598969553             _33"/>
              <p:cNvSpPr>
                <a:spLocks noChangeArrowheads="1"/>
              </p:cNvSpPr>
              <p:nvPr/>
            </p:nvSpPr>
            <p:spPr bwMode="auto">
              <a:xfrm>
                <a:off x="4689721" y="1946630"/>
                <a:ext cx="1466850" cy="398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软件对接测试工作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285750" lvl="1" indent="-285750">
                  <a:spcBef>
                    <a:spcPts val="475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600" dirty="0">
                    <a:ln w="0"/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整体测试工作</a:t>
                </a: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5" name="原创设计师QQ598969553             _34"/>
              <p:cNvSpPr>
                <a:spLocks noChangeArrowheads="1"/>
              </p:cNvSpPr>
              <p:nvPr/>
            </p:nvSpPr>
            <p:spPr bwMode="auto">
              <a:xfrm>
                <a:off x="7227380" y="1724225"/>
                <a:ext cx="1466850" cy="176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endParaRPr kumimoji="1" lang="en-US" altLang="zh-CN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6" name="原创设计师QQ598969553             _35"/>
              <p:cNvSpPr>
                <a:spLocks noChangeArrowheads="1"/>
              </p:cNvSpPr>
              <p:nvPr/>
            </p:nvSpPr>
            <p:spPr bwMode="auto">
              <a:xfrm>
                <a:off x="1050962" y="2580023"/>
                <a:ext cx="853254" cy="420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启动阶段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en-US" altLang="zh-CN" sz="14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endParaRPr kumimoji="1" lang="zh-CN" altLang="en-US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7" name="原创设计师QQ598969553             _36"/>
              <p:cNvSpPr>
                <a:spLocks noChangeArrowheads="1"/>
              </p:cNvSpPr>
              <p:nvPr/>
            </p:nvSpPr>
            <p:spPr bwMode="auto">
              <a:xfrm>
                <a:off x="2275045" y="2580023"/>
                <a:ext cx="1384516" cy="486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规划阶段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en-US" altLang="zh-CN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</a:t>
                </a:r>
              </a:p>
            </p:txBody>
          </p:sp>
          <p:sp>
            <p:nvSpPr>
              <p:cNvPr id="38" name="原创设计师QQ598969553             _37"/>
              <p:cNvSpPr>
                <a:spLocks noChangeArrowheads="1"/>
              </p:cNvSpPr>
              <p:nvPr/>
            </p:nvSpPr>
            <p:spPr bwMode="auto">
              <a:xfrm>
                <a:off x="3608075" y="2580023"/>
                <a:ext cx="1686377" cy="220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执行阶段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9" name="原创设计师QQ598969553             _38"/>
              <p:cNvSpPr>
                <a:spLocks noChangeArrowheads="1"/>
              </p:cNvSpPr>
              <p:nvPr/>
            </p:nvSpPr>
            <p:spPr bwMode="auto">
              <a:xfrm>
                <a:off x="4939157" y="2580023"/>
                <a:ext cx="1037814" cy="382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测试阶段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1">
                  <a:spcBef>
                    <a:spcPts val="475"/>
                  </a:spcBef>
                  <a:defRPr/>
                </a:pP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原创设计师QQ598969553             _39"/>
              <p:cNvSpPr>
                <a:spLocks noChangeArrowheads="1"/>
              </p:cNvSpPr>
              <p:nvPr/>
            </p:nvSpPr>
            <p:spPr bwMode="auto">
              <a:xfrm>
                <a:off x="6243700" y="2580023"/>
                <a:ext cx="1089694" cy="220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收尾阶段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1" name="原创设计师QQ598969553             _40"/>
              <p:cNvSpPr>
                <a:spLocks noChangeArrowheads="1"/>
              </p:cNvSpPr>
              <p:nvPr/>
            </p:nvSpPr>
            <p:spPr bwMode="auto">
              <a:xfrm>
                <a:off x="7608377" y="2575927"/>
                <a:ext cx="1085853" cy="686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0" lvl="1">
                  <a:spcBef>
                    <a:spcPts val="475"/>
                  </a:spcBef>
                  <a:defRPr/>
                </a:pPr>
                <a:r>
                  <a:rPr kumimoji="1" lang="zh-CN" altLang="en-US" sz="2000" dirty="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维护阶段</a:t>
                </a: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1">
                  <a:spcBef>
                    <a:spcPts val="475"/>
                  </a:spcBef>
                  <a:defRPr/>
                </a:pPr>
                <a:endParaRPr kumimoji="1" lang="en-US" altLang="zh-CN" sz="14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0" lvl="1">
                  <a:spcBef>
                    <a:spcPts val="475"/>
                  </a:spcBef>
                  <a:defRPr/>
                </a:pPr>
                <a:endParaRPr kumimoji="1" lang="en-US" altLang="zh-CN" sz="20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9841123" y="2147979"/>
              <a:ext cx="17043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1" indent="-285750">
                <a:spcBef>
                  <a:spcPts val="475"/>
                </a:spcBef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60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项目运行维护</a:t>
              </a:r>
              <a:endParaRPr kumimoji="1" lang="en-US" altLang="zh-CN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89067" y="3543514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642987" y="3543252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月中旬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778593" y="355563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636270" y="354351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568710" y="3555633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月中旬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295366" y="3555633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02110" y="190491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项目维护体系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314" b="21836"/>
          <a:stretch>
            <a:fillRect/>
          </a:stretch>
        </p:blipFill>
        <p:spPr>
          <a:xfrm>
            <a:off x="0" y="190491"/>
            <a:ext cx="1170533" cy="73152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19176" y="1370014"/>
          <a:ext cx="10190163" cy="481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3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85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升级维护</a:t>
                      </a:r>
                    </a:p>
                  </a:txBody>
                  <a:tcPr marL="88023" marR="88023" marT="58667" marB="5866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为平台</a:t>
                      </a:r>
                      <a:r>
                        <a:rPr lang="zh-CN" altLang="zh-CN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</a:t>
                      </a:r>
                      <a:r>
                        <a:rPr lang="zh-CN" altLang="en-US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供持续的升级服务</a:t>
                      </a:r>
                      <a:endParaRPr lang="zh-CN" alt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8023" marR="88023" marT="58667" marB="5866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7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维护团队</a:t>
                      </a:r>
                      <a:r>
                        <a:rPr lang="zh-CN" altLang="zh-C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8023" marR="88023" marT="58667" marB="5866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总部位于青岛，在天津、宁波、连云港、日照、大连等全国</a:t>
                      </a:r>
                      <a:r>
                        <a:rPr lang="en-US" altLang="zh-C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个港口城市设有分支机构，遇紧急问题可当日到达</a:t>
                      </a:r>
                    </a:p>
                  </a:txBody>
                  <a:tcPr marL="88023" marR="88023" marT="58667" marB="5866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8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响应时间</a:t>
                      </a:r>
                      <a:r>
                        <a:rPr lang="zh-CN" altLang="zh-C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8023" marR="88023" marT="58667" marB="5866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提供每周</a:t>
                      </a:r>
                      <a:r>
                        <a:rPr lang="en-US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小时不间断的电话支持服务。及时解答用户在系统使用、维护过程中遇到的问题，及时提出解决问题的建议和操作方法。</a:t>
                      </a:r>
                    </a:p>
                  </a:txBody>
                  <a:tcPr marL="66016" marR="6601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64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保障</a:t>
                      </a:r>
                      <a:r>
                        <a:rPr lang="zh-CN" altLang="zh-CN" sz="1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</a:t>
                      </a:r>
                      <a:r>
                        <a:rPr lang="zh-CN" altLang="zh-CN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8023" marR="88023" marT="58667" marB="58667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产品升级、故障排除、客户化修改、提供接口，以及接到服务需要或者故障通知后</a:t>
                      </a:r>
                      <a:r>
                        <a:rPr lang="en-US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小时内做出相应，</a:t>
                      </a:r>
                      <a:r>
                        <a:rPr lang="en-US" alt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小时内到达现场，</a:t>
                      </a:r>
                      <a:r>
                        <a:rPr lang="en-US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CN" sz="17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小时内完成任务的服务或者维修，会及时解答用户在系统使用、维护过程中遇到的问题，及时提出解决问题的建议和操作方法。</a:t>
                      </a:r>
                    </a:p>
                  </a:txBody>
                  <a:tcPr marL="66016" marR="66016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20656" y="3077765"/>
            <a:ext cx="4365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智能化集成项目案例展示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378" t="20450" r="19894" b="30575"/>
          <a:stretch>
            <a:fillRect/>
          </a:stretch>
        </p:blipFill>
        <p:spPr>
          <a:xfrm>
            <a:off x="4717048" y="360684"/>
            <a:ext cx="3030582" cy="271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0800000">
            <a:off x="1509040" y="0"/>
            <a:ext cx="9207414" cy="7261019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2940551" y="1077509"/>
            <a:ext cx="6259287" cy="4936109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45543" y="6278978"/>
            <a:ext cx="550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</a:rPr>
              <a:t>www.cmlog.com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950495" y="-885376"/>
            <a:ext cx="2313066" cy="7743376"/>
            <a:chOff x="9950495" y="-885376"/>
            <a:chExt cx="2313066" cy="7743376"/>
          </a:xfrm>
        </p:grpSpPr>
        <p:sp>
          <p:nvSpPr>
            <p:cNvPr id="17" name="等腰三角形 1"/>
            <p:cNvSpPr/>
            <p:nvPr/>
          </p:nvSpPr>
          <p:spPr>
            <a:xfrm rot="5400000" flipV="1">
              <a:off x="7199560" y="1865559"/>
              <a:ext cx="7743376" cy="2241505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3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1"/>
            <p:cNvSpPr/>
            <p:nvPr/>
          </p:nvSpPr>
          <p:spPr>
            <a:xfrm rot="5400000" flipV="1">
              <a:off x="9336422" y="2635860"/>
              <a:ext cx="4449010" cy="1287872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270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"/>
            <p:cNvSpPr/>
            <p:nvPr/>
          </p:nvSpPr>
          <p:spPr>
            <a:xfrm rot="5400000" flipV="1">
              <a:off x="10157688" y="2845149"/>
              <a:ext cx="3266251" cy="945494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110450" y="-771079"/>
            <a:ext cx="2313717" cy="7629079"/>
            <a:chOff x="-110450" y="-771079"/>
            <a:chExt cx="2313717" cy="7629079"/>
          </a:xfrm>
        </p:grpSpPr>
        <p:sp>
          <p:nvSpPr>
            <p:cNvPr id="18" name="等腰三角形 1"/>
            <p:cNvSpPr/>
            <p:nvPr/>
          </p:nvSpPr>
          <p:spPr>
            <a:xfrm rot="5400000">
              <a:off x="-2715482" y="1939251"/>
              <a:ext cx="7629079" cy="2208419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200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等腰三角形 1"/>
            <p:cNvSpPr/>
            <p:nvPr/>
          </p:nvSpPr>
          <p:spPr>
            <a:xfrm rot="5400000">
              <a:off x="-1564783" y="2642292"/>
              <a:ext cx="4404575" cy="1275009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1270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"/>
            <p:cNvSpPr/>
            <p:nvPr/>
          </p:nvSpPr>
          <p:spPr>
            <a:xfrm rot="5400000">
              <a:off x="-1278300" y="2833570"/>
              <a:ext cx="3287282" cy="951582"/>
            </a:xfrm>
            <a:custGeom>
              <a:avLst/>
              <a:gdLst>
                <a:gd name="connsiteX0" fmla="*/ 0 w 4404575"/>
                <a:gd name="connsiteY0" fmla="*/ 2253803 h 2253803"/>
                <a:gd name="connsiteX1" fmla="*/ 2202288 w 4404575"/>
                <a:gd name="connsiteY1" fmla="*/ 0 h 2253803"/>
                <a:gd name="connsiteX2" fmla="*/ 4404575 w 4404575"/>
                <a:gd name="connsiteY2" fmla="*/ 2253803 h 2253803"/>
                <a:gd name="connsiteX3" fmla="*/ 0 w 4404575"/>
                <a:gd name="connsiteY3" fmla="*/ 2253803 h 2253803"/>
                <a:gd name="connsiteX0-1" fmla="*/ 0 w 4404575"/>
                <a:gd name="connsiteY0-2" fmla="*/ 1815921 h 1815921"/>
                <a:gd name="connsiteX1-3" fmla="*/ 1455314 w 4404575"/>
                <a:gd name="connsiteY1-4" fmla="*/ 0 h 1815921"/>
                <a:gd name="connsiteX2-5" fmla="*/ 4404575 w 4404575"/>
                <a:gd name="connsiteY2-6" fmla="*/ 1815921 h 1815921"/>
                <a:gd name="connsiteX3-7" fmla="*/ 0 w 4404575"/>
                <a:gd name="connsiteY3-8" fmla="*/ 1815921 h 1815921"/>
                <a:gd name="connsiteX0-9" fmla="*/ 0 w 4404575"/>
                <a:gd name="connsiteY0-10" fmla="*/ 1854558 h 1854558"/>
                <a:gd name="connsiteX1-11" fmla="*/ 1519709 w 4404575"/>
                <a:gd name="connsiteY1-12" fmla="*/ 0 h 1854558"/>
                <a:gd name="connsiteX2-13" fmla="*/ 4404575 w 4404575"/>
                <a:gd name="connsiteY2-14" fmla="*/ 1854558 h 1854558"/>
                <a:gd name="connsiteX3-15" fmla="*/ 0 w 4404575"/>
                <a:gd name="connsiteY3-16" fmla="*/ 1854558 h 1854558"/>
                <a:gd name="connsiteX0-17" fmla="*/ 0 w 4404575"/>
                <a:gd name="connsiteY0-18" fmla="*/ 1326524 h 1326524"/>
                <a:gd name="connsiteX1-19" fmla="*/ 2318202 w 4404575"/>
                <a:gd name="connsiteY1-20" fmla="*/ 0 h 1326524"/>
                <a:gd name="connsiteX2-21" fmla="*/ 4404575 w 4404575"/>
                <a:gd name="connsiteY2-22" fmla="*/ 1326524 h 1326524"/>
                <a:gd name="connsiteX3-23" fmla="*/ 0 w 4404575"/>
                <a:gd name="connsiteY3-24" fmla="*/ 1326524 h 1326524"/>
                <a:gd name="connsiteX0-25" fmla="*/ 0 w 4404575"/>
                <a:gd name="connsiteY0-26" fmla="*/ 1275009 h 1275009"/>
                <a:gd name="connsiteX1-27" fmla="*/ 2369721 w 4404575"/>
                <a:gd name="connsiteY1-28" fmla="*/ 0 h 1275009"/>
                <a:gd name="connsiteX2-29" fmla="*/ 4404575 w 4404575"/>
                <a:gd name="connsiteY2-30" fmla="*/ 1275009 h 1275009"/>
                <a:gd name="connsiteX3-31" fmla="*/ 0 w 4404575"/>
                <a:gd name="connsiteY3-32" fmla="*/ 1275009 h 12750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404575" h="1275009">
                  <a:moveTo>
                    <a:pt x="0" y="1275009"/>
                  </a:moveTo>
                  <a:lnTo>
                    <a:pt x="2369721" y="0"/>
                  </a:lnTo>
                  <a:lnTo>
                    <a:pt x="4404575" y="1275009"/>
                  </a:lnTo>
                  <a:lnTo>
                    <a:pt x="0" y="1275009"/>
                  </a:lnTo>
                  <a:close/>
                </a:path>
              </a:pathLst>
            </a:custGeom>
            <a:noFill/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86424" y="4877520"/>
            <a:ext cx="819150" cy="706164"/>
            <a:chOff x="5686424" y="4775920"/>
            <a:chExt cx="819150" cy="706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等腰三角形 4"/>
            <p:cNvSpPr/>
            <p:nvPr/>
          </p:nvSpPr>
          <p:spPr>
            <a:xfrm rot="10800000">
              <a:off x="5686424" y="4775920"/>
              <a:ext cx="819150" cy="706164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5884246" y="4879774"/>
              <a:ext cx="423508" cy="36509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251710" y="1073911"/>
            <a:ext cx="854241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物流行业智能化建设的领跑者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47" y="1331808"/>
            <a:ext cx="8096190" cy="4883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99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0" grpId="0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7677150" y="-533400"/>
            <a:ext cx="2381250" cy="8191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10"/>
          <p:cNvSpPr/>
          <p:nvPr/>
        </p:nvSpPr>
        <p:spPr>
          <a:xfrm rot="16200000">
            <a:off x="6707874" y="1417415"/>
            <a:ext cx="6901544" cy="4066712"/>
          </a:xfrm>
          <a:custGeom>
            <a:avLst/>
            <a:gdLst>
              <a:gd name="connsiteX0" fmla="*/ 0 w 6858001"/>
              <a:gd name="connsiteY0" fmla="*/ 0 h 2063744"/>
              <a:gd name="connsiteX1" fmla="*/ 6858001 w 6858001"/>
              <a:gd name="connsiteY1" fmla="*/ 0 h 2063744"/>
              <a:gd name="connsiteX2" fmla="*/ 6858001 w 6858001"/>
              <a:gd name="connsiteY2" fmla="*/ 2063744 h 2063744"/>
              <a:gd name="connsiteX3" fmla="*/ 0 w 6858001"/>
              <a:gd name="connsiteY3" fmla="*/ 2063744 h 2063744"/>
              <a:gd name="connsiteX4" fmla="*/ 0 w 6858001"/>
              <a:gd name="connsiteY4" fmla="*/ 0 h 2063744"/>
              <a:gd name="connsiteX0" fmla="*/ 0 w 6901544"/>
              <a:gd name="connsiteY0" fmla="*/ 0 h 3936084"/>
              <a:gd name="connsiteX1" fmla="*/ 6901544 w 6901544"/>
              <a:gd name="connsiteY1" fmla="*/ 1872340 h 3936084"/>
              <a:gd name="connsiteX2" fmla="*/ 6901544 w 6901544"/>
              <a:gd name="connsiteY2" fmla="*/ 3936084 h 3936084"/>
              <a:gd name="connsiteX3" fmla="*/ 43543 w 6901544"/>
              <a:gd name="connsiteY3" fmla="*/ 3936084 h 3936084"/>
              <a:gd name="connsiteX4" fmla="*/ 0 w 6901544"/>
              <a:gd name="connsiteY4" fmla="*/ 0 h 3936084"/>
              <a:gd name="connsiteX0" fmla="*/ 0 w 6901544"/>
              <a:gd name="connsiteY0" fmla="*/ 0 h 4066712"/>
              <a:gd name="connsiteX1" fmla="*/ 6901544 w 6901544"/>
              <a:gd name="connsiteY1" fmla="*/ 2002968 h 4066712"/>
              <a:gd name="connsiteX2" fmla="*/ 6901544 w 6901544"/>
              <a:gd name="connsiteY2" fmla="*/ 4066712 h 4066712"/>
              <a:gd name="connsiteX3" fmla="*/ 43543 w 6901544"/>
              <a:gd name="connsiteY3" fmla="*/ 4066712 h 4066712"/>
              <a:gd name="connsiteX4" fmla="*/ 0 w 6901544"/>
              <a:gd name="connsiteY4" fmla="*/ 0 h 40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544" h="4066712">
                <a:moveTo>
                  <a:pt x="0" y="0"/>
                </a:moveTo>
                <a:lnTo>
                  <a:pt x="6901544" y="2002968"/>
                </a:lnTo>
                <a:lnTo>
                  <a:pt x="6901544" y="4066712"/>
                </a:lnTo>
                <a:lnTo>
                  <a:pt x="43543" y="40667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518E"/>
              </a:gs>
              <a:gs pos="0">
                <a:srgbClr val="0088EE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6136" y="5745512"/>
            <a:ext cx="10979727" cy="105898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01372" y="498764"/>
            <a:ext cx="10678981" cy="5860472"/>
            <a:chOff x="122622" y="498764"/>
            <a:chExt cx="11463241" cy="5860472"/>
          </a:xfrm>
        </p:grpSpPr>
        <p:sp>
          <p:nvSpPr>
            <p:cNvPr id="6" name="圆角矩形 5"/>
            <p:cNvSpPr/>
            <p:nvPr/>
          </p:nvSpPr>
          <p:spPr>
            <a:xfrm>
              <a:off x="606136" y="498764"/>
              <a:ext cx="10979727" cy="5860472"/>
            </a:xfrm>
            <a:prstGeom prst="roundRect">
              <a:avLst>
                <a:gd name="adj" fmla="val 295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22622" y="498764"/>
              <a:ext cx="5266232" cy="5860472"/>
            </a:xfrm>
            <a:custGeom>
              <a:avLst/>
              <a:gdLst>
                <a:gd name="connsiteX0" fmla="*/ 173177 w 5489863"/>
                <a:gd name="connsiteY0" fmla="*/ 0 h 5860472"/>
                <a:gd name="connsiteX1" fmla="*/ 5489863 w 5489863"/>
                <a:gd name="connsiteY1" fmla="*/ 0 h 5860472"/>
                <a:gd name="connsiteX2" fmla="*/ 5489863 w 5489863"/>
                <a:gd name="connsiteY2" fmla="*/ 5860472 h 5860472"/>
                <a:gd name="connsiteX3" fmla="*/ 173177 w 5489863"/>
                <a:gd name="connsiteY3" fmla="*/ 5860472 h 5860472"/>
                <a:gd name="connsiteX4" fmla="*/ 0 w 5489863"/>
                <a:gd name="connsiteY4" fmla="*/ 5687295 h 5860472"/>
                <a:gd name="connsiteX5" fmla="*/ 0 w 5489863"/>
                <a:gd name="connsiteY5" fmla="*/ 173177 h 5860472"/>
                <a:gd name="connsiteX6" fmla="*/ 173177 w 5489863"/>
                <a:gd name="connsiteY6" fmla="*/ 0 h 58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89863" h="5860472">
                  <a:moveTo>
                    <a:pt x="173177" y="0"/>
                  </a:moveTo>
                  <a:lnTo>
                    <a:pt x="5489863" y="0"/>
                  </a:lnTo>
                  <a:lnTo>
                    <a:pt x="5489863" y="5860472"/>
                  </a:lnTo>
                  <a:lnTo>
                    <a:pt x="173177" y="5860472"/>
                  </a:lnTo>
                  <a:cubicBezTo>
                    <a:pt x="77534" y="5860472"/>
                    <a:pt x="0" y="5782938"/>
                    <a:pt x="0" y="5687295"/>
                  </a:cubicBezTo>
                  <a:lnTo>
                    <a:pt x="0" y="173177"/>
                  </a:lnTo>
                  <a:cubicBezTo>
                    <a:pt x="0" y="77534"/>
                    <a:pt x="77534" y="0"/>
                    <a:pt x="173177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1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98762" y="973667"/>
            <a:ext cx="4933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青岛盈智科技有限公司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279188" y="1611086"/>
            <a:ext cx="45631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55453" y="1744628"/>
            <a:ext cx="4953636" cy="366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盈智科技，是一家专业的智慧物流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智能仓储系统综合解决方案提供商，为生产制造、流通配送企业提供生产自动化及物流系统的规划设计、系统集成、软件开发、现场安装调试、客户培训和售后服务等一系列业务。使客户实现物料出入库、存储、搬运输送、分拣与拣选、进出口等生产配送过程的自动化、信息化和智能化，提高效率，降低成本，提升管理水平，致力为客户创造价值，并为企业实现工业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4.0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和中国制造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2025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打下坚实的基础。</a:t>
            </a:r>
          </a:p>
          <a:p>
            <a:pPr>
              <a:lnSpc>
                <a:spcPct val="130000"/>
              </a:lnSpc>
            </a:pP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/>
        </p:nvSpPr>
        <p:spPr>
          <a:xfrm flipH="1">
            <a:off x="6285958" y="5685981"/>
            <a:ext cx="1786576" cy="461822"/>
          </a:xfrm>
          <a:prstGeom prst="homePlate">
            <a:avLst>
              <a:gd name="adj" fmla="val 34532"/>
            </a:avLst>
          </a:prstGeom>
          <a:solidFill>
            <a:srgbClr val="008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中创大厦</a:t>
            </a:r>
          </a:p>
        </p:txBody>
      </p:sp>
    </p:spTree>
    <p:extLst>
      <p:ext uri="{BB962C8B-B14F-4D97-AF65-F5344CB8AC3E}">
        <p14:creationId xmlns:p14="http://schemas.microsoft.com/office/powerpoint/2010/main" val="34100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76430" y="248368"/>
            <a:ext cx="69922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科技团队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5" b="22687"/>
          <a:stretch/>
        </p:blipFill>
        <p:spPr>
          <a:xfrm>
            <a:off x="130629" y="195943"/>
            <a:ext cx="1162594" cy="858985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807364" y="1402252"/>
            <a:ext cx="5784108" cy="47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269" tIns="43634" rIns="87269" bIns="43634">
            <a:spAutoFit/>
          </a:bodyPr>
          <a:lstStyle>
            <a:lvl1pPr marL="285750" indent="-285750" defTabSz="8731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731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731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731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731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31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31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31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31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l"/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产品团队：多名业务专家和设计师组成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l"/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研发团队：</a:t>
            </a:r>
            <a:r>
              <a:rPr lang="en-US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项目经理、架构师、软件工程师、测试工程师。规模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多人，全部本科以上学历，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硕士研究生学历。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l"/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售后服务团队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客服、运维工程师，为客户解决上线后的使用疑问和提供系统运维技术支持；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l"/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团队核心人员具有数十年物流行业信息化建设的经验：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Ø"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公司技术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从事物流行业信息化建设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年之久，电商协会、物流协会外聘专家，对进出口物流、财务等领域有精湛的行业见解。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Ø"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首席架构师，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在朗讯从事技术研究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余年，前朗讯架构师，山东大学物流学院外聘讲师，丰富的互联网建设的技术经验，参与过众多国际项目的开发经验，多次获得技术创新奖。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50000"/>
              </a:spcBef>
              <a:buClr>
                <a:schemeClr val="tx1">
                  <a:lumMod val="65000"/>
                  <a:lumOff val="35000"/>
                </a:schemeClr>
              </a:buClr>
              <a:buSzPct val="55000"/>
              <a:buFont typeface="Wingdings" charset="2"/>
              <a:buChar char="Ø"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盈智研发总监，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从事物流行业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年，负责中创总体信息化建设和实施，中创多次获得物流行业技术奖项。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67" y="1715255"/>
            <a:ext cx="5283200" cy="35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3752" y="1204869"/>
            <a:ext cx="11536037" cy="5048676"/>
            <a:chOff x="-177801" y="684213"/>
            <a:chExt cx="10882314" cy="4872038"/>
          </a:xfrm>
          <a:solidFill>
            <a:schemeClr val="tx1">
              <a:alpha val="8000"/>
            </a:schemeClr>
          </a:solidFill>
        </p:grpSpPr>
        <p:sp>
          <p:nvSpPr>
            <p:cNvPr id="3" name="Freeform 141"/>
            <p:cNvSpPr>
              <a:spLocks/>
            </p:cNvSpPr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" name="Freeform 110"/>
            <p:cNvSpPr>
              <a:spLocks/>
            </p:cNvSpPr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>
              <a:spLocks/>
            </p:cNvSpPr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>
              <a:spLocks/>
            </p:cNvSpPr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>
              <a:spLocks/>
            </p:cNvSpPr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>
              <a:spLocks/>
            </p:cNvSpPr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>
              <a:spLocks/>
            </p:cNvSpPr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>
              <a:spLocks/>
            </p:cNvSpPr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>
              <a:spLocks/>
            </p:cNvSpPr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>
              <a:spLocks/>
            </p:cNvSpPr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>
              <a:spLocks/>
            </p:cNvSpPr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>
              <a:spLocks/>
            </p:cNvSpPr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>
              <a:spLocks/>
            </p:cNvSpPr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>
              <a:spLocks/>
            </p:cNvSpPr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>
              <a:spLocks/>
            </p:cNvSpPr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>
              <a:spLocks/>
            </p:cNvSpPr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>
              <a:spLocks/>
            </p:cNvSpPr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>
              <a:spLocks/>
            </p:cNvSpPr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>
              <a:spLocks/>
            </p:cNvSpPr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>
              <a:spLocks/>
            </p:cNvSpPr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>
              <a:spLocks/>
            </p:cNvSpPr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>
              <a:spLocks/>
            </p:cNvSpPr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>
              <a:spLocks/>
            </p:cNvSpPr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>
              <a:spLocks/>
            </p:cNvSpPr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>
              <a:spLocks/>
            </p:cNvSpPr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>
              <a:spLocks/>
            </p:cNvSpPr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2"/>
            <p:cNvSpPr>
              <a:spLocks/>
            </p:cNvSpPr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3"/>
            <p:cNvSpPr>
              <a:spLocks/>
            </p:cNvSpPr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4"/>
            <p:cNvSpPr>
              <a:spLocks/>
            </p:cNvSpPr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5"/>
            <p:cNvSpPr>
              <a:spLocks/>
            </p:cNvSpPr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6"/>
            <p:cNvSpPr>
              <a:spLocks/>
            </p:cNvSpPr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7"/>
            <p:cNvSpPr>
              <a:spLocks/>
            </p:cNvSpPr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8"/>
            <p:cNvSpPr>
              <a:spLocks/>
            </p:cNvSpPr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9"/>
            <p:cNvSpPr>
              <a:spLocks/>
            </p:cNvSpPr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50"/>
            <p:cNvSpPr>
              <a:spLocks/>
            </p:cNvSpPr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1"/>
            <p:cNvSpPr>
              <a:spLocks/>
            </p:cNvSpPr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2"/>
            <p:cNvSpPr>
              <a:spLocks/>
            </p:cNvSpPr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3"/>
            <p:cNvSpPr>
              <a:spLocks/>
            </p:cNvSpPr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4"/>
            <p:cNvSpPr>
              <a:spLocks/>
            </p:cNvSpPr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5"/>
            <p:cNvSpPr>
              <a:spLocks/>
            </p:cNvSpPr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6"/>
            <p:cNvSpPr>
              <a:spLocks/>
            </p:cNvSpPr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7"/>
            <p:cNvSpPr>
              <a:spLocks/>
            </p:cNvSpPr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8"/>
            <p:cNvSpPr>
              <a:spLocks/>
            </p:cNvSpPr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9"/>
            <p:cNvSpPr>
              <a:spLocks/>
            </p:cNvSpPr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60"/>
            <p:cNvSpPr>
              <a:spLocks/>
            </p:cNvSpPr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1"/>
            <p:cNvSpPr>
              <a:spLocks/>
            </p:cNvSpPr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2"/>
            <p:cNvSpPr>
              <a:spLocks/>
            </p:cNvSpPr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3"/>
            <p:cNvSpPr>
              <a:spLocks/>
            </p:cNvSpPr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4"/>
            <p:cNvSpPr>
              <a:spLocks/>
            </p:cNvSpPr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6"/>
            <p:cNvSpPr>
              <a:spLocks/>
            </p:cNvSpPr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7"/>
            <p:cNvSpPr>
              <a:spLocks/>
            </p:cNvSpPr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8"/>
            <p:cNvSpPr>
              <a:spLocks/>
            </p:cNvSpPr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9"/>
            <p:cNvSpPr>
              <a:spLocks/>
            </p:cNvSpPr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70"/>
            <p:cNvSpPr>
              <a:spLocks/>
            </p:cNvSpPr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1"/>
            <p:cNvSpPr>
              <a:spLocks/>
            </p:cNvSpPr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2"/>
            <p:cNvSpPr>
              <a:spLocks/>
            </p:cNvSpPr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3"/>
            <p:cNvSpPr>
              <a:spLocks/>
            </p:cNvSpPr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4"/>
            <p:cNvSpPr>
              <a:spLocks/>
            </p:cNvSpPr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5"/>
            <p:cNvSpPr>
              <a:spLocks/>
            </p:cNvSpPr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6"/>
            <p:cNvSpPr>
              <a:spLocks/>
            </p:cNvSpPr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7"/>
            <p:cNvSpPr>
              <a:spLocks/>
            </p:cNvSpPr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8"/>
            <p:cNvSpPr>
              <a:spLocks/>
            </p:cNvSpPr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9"/>
            <p:cNvSpPr>
              <a:spLocks/>
            </p:cNvSpPr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80"/>
            <p:cNvSpPr>
              <a:spLocks/>
            </p:cNvSpPr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1"/>
            <p:cNvSpPr>
              <a:spLocks/>
            </p:cNvSpPr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2"/>
            <p:cNvSpPr>
              <a:spLocks/>
            </p:cNvSpPr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3"/>
            <p:cNvSpPr>
              <a:spLocks/>
            </p:cNvSpPr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4"/>
            <p:cNvSpPr>
              <a:spLocks/>
            </p:cNvSpPr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5"/>
            <p:cNvSpPr>
              <a:spLocks/>
            </p:cNvSpPr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6"/>
            <p:cNvSpPr>
              <a:spLocks/>
            </p:cNvSpPr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7"/>
            <p:cNvSpPr>
              <a:spLocks/>
            </p:cNvSpPr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8"/>
            <p:cNvSpPr>
              <a:spLocks/>
            </p:cNvSpPr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9"/>
            <p:cNvSpPr>
              <a:spLocks/>
            </p:cNvSpPr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90"/>
            <p:cNvSpPr>
              <a:spLocks/>
            </p:cNvSpPr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1"/>
            <p:cNvSpPr>
              <a:spLocks/>
            </p:cNvSpPr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2"/>
            <p:cNvSpPr>
              <a:spLocks/>
            </p:cNvSpPr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3"/>
            <p:cNvSpPr>
              <a:spLocks/>
            </p:cNvSpPr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algn="ctr" fontAlgn="auto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-280307" y="4746673"/>
            <a:ext cx="12519366" cy="1419683"/>
            <a:chOff x="-280307" y="4746673"/>
            <a:chExt cx="12519366" cy="1419683"/>
          </a:xfrm>
        </p:grpSpPr>
        <p:sp>
          <p:nvSpPr>
            <p:cNvPr id="88" name="矩形 87"/>
            <p:cNvSpPr/>
            <p:nvPr/>
          </p:nvSpPr>
          <p:spPr>
            <a:xfrm>
              <a:off x="0" y="4746673"/>
              <a:ext cx="12192000" cy="1419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-280307" y="4895651"/>
              <a:ext cx="1250088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-280307" y="6010529"/>
              <a:ext cx="1251936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1019175" y="4390518"/>
            <a:ext cx="4118882" cy="2180522"/>
            <a:chOff x="1019175" y="4390518"/>
            <a:chExt cx="4118882" cy="2180522"/>
          </a:xfrm>
        </p:grpSpPr>
        <p:sp>
          <p:nvSpPr>
            <p:cNvPr id="92" name="矩形 91"/>
            <p:cNvSpPr/>
            <p:nvPr/>
          </p:nvSpPr>
          <p:spPr>
            <a:xfrm>
              <a:off x="1019175" y="4390518"/>
              <a:ext cx="3843111" cy="218052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直角三角形 92"/>
            <p:cNvSpPr/>
            <p:nvPr/>
          </p:nvSpPr>
          <p:spPr>
            <a:xfrm>
              <a:off x="4862286" y="4391024"/>
              <a:ext cx="275771" cy="355647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6643292" y="5064691"/>
            <a:ext cx="4903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信息化概况</a:t>
            </a:r>
          </a:p>
        </p:txBody>
      </p:sp>
      <p:sp>
        <p:nvSpPr>
          <p:cNvPr id="100" name="矩形 99"/>
          <p:cNvSpPr/>
          <p:nvPr/>
        </p:nvSpPr>
        <p:spPr>
          <a:xfrm>
            <a:off x="686725" y="2133614"/>
            <a:ext cx="4676059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公司以先进技术作为企业核心竞争力服务于物流和生产企业，先后取得多项专利证书。通过自主创新，引领着行业技术的发展。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987533" y="4617818"/>
            <a:ext cx="39306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物流行业软件著作权</a:t>
            </a:r>
          </a:p>
        </p:txBody>
      </p:sp>
      <p:pic>
        <p:nvPicPr>
          <p:cNvPr id="147" name="图片 1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5" b="22687"/>
          <a:stretch/>
        </p:blipFill>
        <p:spPr>
          <a:xfrm>
            <a:off x="130629" y="195943"/>
            <a:ext cx="1162594" cy="858985"/>
          </a:xfrm>
          <a:prstGeom prst="rect">
            <a:avLst/>
          </a:prstGeom>
        </p:spPr>
      </p:pic>
      <p:sp>
        <p:nvSpPr>
          <p:cNvPr id="148" name="文本框 147"/>
          <p:cNvSpPr txBox="1"/>
          <p:nvPr/>
        </p:nvSpPr>
        <p:spPr>
          <a:xfrm>
            <a:off x="1484990" y="260755"/>
            <a:ext cx="4625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资质</a:t>
            </a: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9642" y="1028419"/>
            <a:ext cx="2372321" cy="33617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5" name="图片 10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6129" y="1032309"/>
            <a:ext cx="2372321" cy="33617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430" y="1004437"/>
            <a:ext cx="2372321" cy="33617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9" name="图片 10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8393" y="987223"/>
            <a:ext cx="2372321" cy="33617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6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5" b="22687"/>
          <a:stretch/>
        </p:blipFill>
        <p:spPr>
          <a:xfrm>
            <a:off x="130629" y="195943"/>
            <a:ext cx="1162594" cy="858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4990" y="260755"/>
            <a:ext cx="4625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荣誉奖项和资质认证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177267" y="1210646"/>
            <a:ext cx="2160992" cy="467412"/>
            <a:chOff x="1057578" y="862043"/>
            <a:chExt cx="1752717" cy="379104"/>
          </a:xfrm>
        </p:grpSpPr>
        <p:grpSp>
          <p:nvGrpSpPr>
            <p:cNvPr id="87" name="组合 86"/>
            <p:cNvGrpSpPr/>
            <p:nvPr/>
          </p:nvGrpSpPr>
          <p:grpSpPr>
            <a:xfrm>
              <a:off x="1057578" y="862043"/>
              <a:ext cx="377422" cy="377422"/>
              <a:chOff x="12661571" y="3742904"/>
              <a:chExt cx="678714" cy="678714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12661571" y="3742904"/>
                <a:ext cx="678714" cy="678714"/>
                <a:chOff x="7301362" y="2192251"/>
                <a:chExt cx="1445892" cy="1445892"/>
              </a:xfrm>
            </p:grpSpPr>
            <p:sp>
              <p:nvSpPr>
                <p:cNvPr id="94" name="椭圆 93"/>
                <p:cNvSpPr/>
                <p:nvPr/>
              </p:nvSpPr>
              <p:spPr>
                <a:xfrm>
                  <a:off x="7301362" y="2192251"/>
                  <a:ext cx="1445892" cy="1445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7349322" y="2240207"/>
                  <a:ext cx="1349984" cy="1349982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91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92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93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88" name="文本框 25"/>
            <p:cNvSpPr txBox="1"/>
            <p:nvPr/>
          </p:nvSpPr>
          <p:spPr>
            <a:xfrm>
              <a:off x="1435000" y="926615"/>
              <a:ext cx="1375295" cy="3145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ISO9001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证书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44810" y="1226080"/>
            <a:ext cx="2871919" cy="465867"/>
            <a:chOff x="5148374" y="1210385"/>
            <a:chExt cx="2871919" cy="465867"/>
          </a:xfrm>
        </p:grpSpPr>
        <p:sp>
          <p:nvSpPr>
            <p:cNvPr id="78" name="文本框 25"/>
            <p:cNvSpPr txBox="1"/>
            <p:nvPr/>
          </p:nvSpPr>
          <p:spPr>
            <a:xfrm>
              <a:off x="5598280" y="1288454"/>
              <a:ext cx="2422013" cy="3877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知识产权管理体系证书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5148374" y="1210385"/>
              <a:ext cx="465337" cy="465338"/>
              <a:chOff x="12661571" y="3742904"/>
              <a:chExt cx="678714" cy="67871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12661571" y="3742904"/>
                <a:ext cx="678714" cy="678714"/>
                <a:chOff x="7301362" y="2192251"/>
                <a:chExt cx="1445892" cy="1445892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7301362" y="2192251"/>
                  <a:ext cx="1445892" cy="1445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7349322" y="2240207"/>
                  <a:ext cx="1349984" cy="1349982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82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83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84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</p:grpSp>
      <p:grpSp>
        <p:nvGrpSpPr>
          <p:cNvPr id="65" name="组合 64"/>
          <p:cNvGrpSpPr/>
          <p:nvPr/>
        </p:nvGrpSpPr>
        <p:grpSpPr>
          <a:xfrm>
            <a:off x="8281022" y="1226081"/>
            <a:ext cx="2734640" cy="706969"/>
            <a:chOff x="8729035" y="1210386"/>
            <a:chExt cx="2734640" cy="706969"/>
          </a:xfrm>
        </p:grpSpPr>
        <p:sp>
          <p:nvSpPr>
            <p:cNvPr id="69" name="文本框 25"/>
            <p:cNvSpPr txBox="1"/>
            <p:nvPr/>
          </p:nvSpPr>
          <p:spPr>
            <a:xfrm>
              <a:off x="9178940" y="1234091"/>
              <a:ext cx="2284735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ISEA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中国交通运输协会航运物流分会会员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8729035" y="1210386"/>
              <a:ext cx="465338" cy="465338"/>
              <a:chOff x="12661571" y="3742904"/>
              <a:chExt cx="678714" cy="678714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12661571" y="3742904"/>
                <a:ext cx="678714" cy="678714"/>
                <a:chOff x="7301362" y="2192251"/>
                <a:chExt cx="1445892" cy="1445892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7301362" y="2192251"/>
                  <a:ext cx="1445892" cy="1445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7349322" y="2240207"/>
                  <a:ext cx="1349984" cy="1349982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73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74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75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51" y="1831702"/>
            <a:ext cx="3434882" cy="46818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538" y="1831702"/>
            <a:ext cx="3311192" cy="468184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4950" y="1831702"/>
            <a:ext cx="3383799" cy="46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045" b="22687"/>
          <a:stretch/>
        </p:blipFill>
        <p:spPr>
          <a:xfrm>
            <a:off x="130629" y="195943"/>
            <a:ext cx="1162594" cy="858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4990" y="260755"/>
            <a:ext cx="4625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荣誉奖项和资质认证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04948" y="1279830"/>
            <a:ext cx="2892973" cy="494517"/>
            <a:chOff x="1057578" y="862043"/>
            <a:chExt cx="2207957" cy="377422"/>
          </a:xfrm>
        </p:grpSpPr>
        <p:grpSp>
          <p:nvGrpSpPr>
            <p:cNvPr id="30" name="组合 29"/>
            <p:cNvGrpSpPr/>
            <p:nvPr/>
          </p:nvGrpSpPr>
          <p:grpSpPr>
            <a:xfrm>
              <a:off x="1057578" y="862043"/>
              <a:ext cx="377422" cy="377422"/>
              <a:chOff x="12661571" y="3742904"/>
              <a:chExt cx="678714" cy="67871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2661571" y="3742904"/>
                <a:ext cx="678714" cy="678714"/>
                <a:chOff x="7301362" y="2192251"/>
                <a:chExt cx="1445892" cy="1445892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7301362" y="2192251"/>
                  <a:ext cx="1445892" cy="1445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7349322" y="2240207"/>
                  <a:ext cx="1349984" cy="1349982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34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35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36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31" name="文本框 25"/>
            <p:cNvSpPr txBox="1"/>
            <p:nvPr/>
          </p:nvSpPr>
          <p:spPr>
            <a:xfrm>
              <a:off x="1433696" y="926801"/>
              <a:ext cx="1831839" cy="2677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海康机器人战略合作伙伴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66534" y="1298445"/>
            <a:ext cx="3644093" cy="494517"/>
            <a:chOff x="1057578" y="862043"/>
            <a:chExt cx="2781222" cy="377422"/>
          </a:xfrm>
        </p:grpSpPr>
        <p:grpSp>
          <p:nvGrpSpPr>
            <p:cNvPr id="40" name="组合 39"/>
            <p:cNvGrpSpPr/>
            <p:nvPr/>
          </p:nvGrpSpPr>
          <p:grpSpPr>
            <a:xfrm>
              <a:off x="1057578" y="862043"/>
              <a:ext cx="377422" cy="377422"/>
              <a:chOff x="12661571" y="3742904"/>
              <a:chExt cx="678714" cy="678714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2661571" y="3742904"/>
                <a:ext cx="678714" cy="678714"/>
                <a:chOff x="7301362" y="2192251"/>
                <a:chExt cx="1445892" cy="1445892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7301362" y="2192251"/>
                  <a:ext cx="1445892" cy="1445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7349322" y="2240207"/>
                  <a:ext cx="1349984" cy="1349982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44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45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46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41" name="文本框 25"/>
            <p:cNvSpPr txBox="1"/>
            <p:nvPr/>
          </p:nvSpPr>
          <p:spPr>
            <a:xfrm>
              <a:off x="1480062" y="917005"/>
              <a:ext cx="2358738" cy="2510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青岛市软件行业协会理事单位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25303" y="1307557"/>
            <a:ext cx="3085958" cy="487705"/>
            <a:chOff x="5498902" y="1685867"/>
            <a:chExt cx="2388143" cy="377422"/>
          </a:xfrm>
        </p:grpSpPr>
        <p:grpSp>
          <p:nvGrpSpPr>
            <p:cNvPr id="50" name="组合 49"/>
            <p:cNvGrpSpPr/>
            <p:nvPr/>
          </p:nvGrpSpPr>
          <p:grpSpPr>
            <a:xfrm>
              <a:off x="5498902" y="1685867"/>
              <a:ext cx="377422" cy="377422"/>
              <a:chOff x="12661584" y="3742903"/>
              <a:chExt cx="678715" cy="678714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12661584" y="3742903"/>
                <a:ext cx="678715" cy="678714"/>
                <a:chOff x="7301389" y="2192247"/>
                <a:chExt cx="1445894" cy="1445891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7301389" y="2192247"/>
                  <a:ext cx="1445894" cy="144589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36000">
                      <a:schemeClr val="bg1"/>
                    </a:gs>
                    <a:gs pos="100000">
                      <a:schemeClr val="bg2"/>
                    </a:gs>
                  </a:gsLst>
                  <a:lin ang="135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419100" dist="596900" dir="2700000" sx="90000" sy="90000" algn="tl" rotWithShape="0">
                    <a:schemeClr val="bg1">
                      <a:lumMod val="50000"/>
                      <a:alpha val="2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7349322" y="2240207"/>
                  <a:ext cx="1349984" cy="1349984"/>
                </a:xfrm>
                <a:prstGeom prst="ellipse">
                  <a:avLst/>
                </a:prstGeom>
                <a:noFill/>
                <a:ln w="6350">
                  <a:solidFill>
                    <a:srgbClr val="4623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400" dirty="0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12859382" y="3859358"/>
                <a:ext cx="312124" cy="454681"/>
                <a:chOff x="8331200" y="1257300"/>
                <a:chExt cx="330200" cy="481013"/>
              </a:xfrm>
              <a:solidFill>
                <a:schemeClr val="accent1"/>
              </a:solidFill>
            </p:grpSpPr>
            <p:sp>
              <p:nvSpPr>
                <p:cNvPr id="54" name="Oval 135"/>
                <p:cNvSpPr>
                  <a:spLocks noChangeArrowheads="1"/>
                </p:cNvSpPr>
                <p:nvPr/>
              </p:nvSpPr>
              <p:spPr bwMode="auto">
                <a:xfrm>
                  <a:off x="8440738" y="1365250"/>
                  <a:ext cx="112713" cy="112713"/>
                </a:xfrm>
                <a:prstGeom prst="ellipse">
                  <a:avLst/>
                </a:pr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55" name="Freeform 136"/>
                <p:cNvSpPr>
                  <a:spLocks noEditPoints="1"/>
                </p:cNvSpPr>
                <p:nvPr/>
              </p:nvSpPr>
              <p:spPr bwMode="auto">
                <a:xfrm>
                  <a:off x="8331200" y="1257300"/>
                  <a:ext cx="330200" cy="330200"/>
                </a:xfrm>
                <a:custGeom>
                  <a:avLst/>
                  <a:gdLst>
                    <a:gd name="T0" fmla="*/ 88 w 88"/>
                    <a:gd name="T1" fmla="*/ 44 h 88"/>
                    <a:gd name="T2" fmla="*/ 79 w 88"/>
                    <a:gd name="T3" fmla="*/ 35 h 88"/>
                    <a:gd name="T4" fmla="*/ 82 w 88"/>
                    <a:gd name="T5" fmla="*/ 22 h 88"/>
                    <a:gd name="T6" fmla="*/ 70 w 88"/>
                    <a:gd name="T7" fmla="*/ 19 h 88"/>
                    <a:gd name="T8" fmla="*/ 66 w 88"/>
                    <a:gd name="T9" fmla="*/ 6 h 88"/>
                    <a:gd name="T10" fmla="*/ 53 w 88"/>
                    <a:gd name="T11" fmla="*/ 9 h 88"/>
                    <a:gd name="T12" fmla="*/ 44 w 88"/>
                    <a:gd name="T13" fmla="*/ 0 h 88"/>
                    <a:gd name="T14" fmla="*/ 35 w 88"/>
                    <a:gd name="T15" fmla="*/ 9 h 88"/>
                    <a:gd name="T16" fmla="*/ 22 w 88"/>
                    <a:gd name="T17" fmla="*/ 6 h 88"/>
                    <a:gd name="T18" fmla="*/ 18 w 88"/>
                    <a:gd name="T19" fmla="*/ 19 h 88"/>
                    <a:gd name="T20" fmla="*/ 6 w 88"/>
                    <a:gd name="T21" fmla="*/ 22 h 88"/>
                    <a:gd name="T22" fmla="*/ 9 w 88"/>
                    <a:gd name="T23" fmla="*/ 35 h 88"/>
                    <a:gd name="T24" fmla="*/ 0 w 88"/>
                    <a:gd name="T25" fmla="*/ 44 h 88"/>
                    <a:gd name="T26" fmla="*/ 9 w 88"/>
                    <a:gd name="T27" fmla="*/ 54 h 88"/>
                    <a:gd name="T28" fmla="*/ 6 w 88"/>
                    <a:gd name="T29" fmla="*/ 66 h 88"/>
                    <a:gd name="T30" fmla="*/ 18 w 88"/>
                    <a:gd name="T31" fmla="*/ 70 h 88"/>
                    <a:gd name="T32" fmla="*/ 22 w 88"/>
                    <a:gd name="T33" fmla="*/ 82 h 88"/>
                    <a:gd name="T34" fmla="*/ 35 w 88"/>
                    <a:gd name="T35" fmla="*/ 79 h 88"/>
                    <a:gd name="T36" fmla="*/ 44 w 88"/>
                    <a:gd name="T37" fmla="*/ 88 h 88"/>
                    <a:gd name="T38" fmla="*/ 53 w 88"/>
                    <a:gd name="T39" fmla="*/ 79 h 88"/>
                    <a:gd name="T40" fmla="*/ 66 w 88"/>
                    <a:gd name="T41" fmla="*/ 82 h 88"/>
                    <a:gd name="T42" fmla="*/ 70 w 88"/>
                    <a:gd name="T43" fmla="*/ 70 h 88"/>
                    <a:gd name="T44" fmla="*/ 82 w 88"/>
                    <a:gd name="T45" fmla="*/ 66 h 88"/>
                    <a:gd name="T46" fmla="*/ 79 w 88"/>
                    <a:gd name="T47" fmla="*/ 54 h 88"/>
                    <a:gd name="T48" fmla="*/ 88 w 88"/>
                    <a:gd name="T49" fmla="*/ 44 h 88"/>
                    <a:gd name="T50" fmla="*/ 44 w 88"/>
                    <a:gd name="T51" fmla="*/ 69 h 88"/>
                    <a:gd name="T52" fmla="*/ 19 w 88"/>
                    <a:gd name="T53" fmla="*/ 44 h 88"/>
                    <a:gd name="T54" fmla="*/ 44 w 88"/>
                    <a:gd name="T55" fmla="*/ 20 h 88"/>
                    <a:gd name="T56" fmla="*/ 69 w 88"/>
                    <a:gd name="T57" fmla="*/ 44 h 88"/>
                    <a:gd name="T58" fmla="*/ 44 w 88"/>
                    <a:gd name="T59" fmla="*/ 6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88" h="88">
                      <a:moveTo>
                        <a:pt x="88" y="44"/>
                      </a:move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70" y="19"/>
                        <a:pt x="70" y="19"/>
                        <a:pt x="70" y="19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9" y="54"/>
                        <a:pt x="9" y="54"/>
                        <a:pt x="9" y="54"/>
                      </a:cubicBezTo>
                      <a:cubicBezTo>
                        <a:pt x="6" y="66"/>
                        <a:pt x="6" y="66"/>
                        <a:pt x="6" y="66"/>
                      </a:cubicBezTo>
                      <a:cubicBezTo>
                        <a:pt x="18" y="70"/>
                        <a:pt x="18" y="70"/>
                        <a:pt x="18" y="70"/>
                      </a:cubicBezTo>
                      <a:cubicBezTo>
                        <a:pt x="22" y="82"/>
                        <a:pt x="22" y="82"/>
                        <a:pt x="22" y="82"/>
                      </a:cubicBezTo>
                      <a:cubicBezTo>
                        <a:pt x="35" y="79"/>
                        <a:pt x="35" y="79"/>
                        <a:pt x="35" y="79"/>
                      </a:cubicBezTo>
                      <a:cubicBezTo>
                        <a:pt x="44" y="88"/>
                        <a:pt x="44" y="88"/>
                        <a:pt x="44" y="88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6" y="82"/>
                        <a:pt x="66" y="82"/>
                        <a:pt x="66" y="82"/>
                      </a:cubicBezTo>
                      <a:cubicBezTo>
                        <a:pt x="70" y="70"/>
                        <a:pt x="70" y="70"/>
                        <a:pt x="70" y="7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lnTo>
                        <a:pt x="88" y="44"/>
                      </a:lnTo>
                      <a:close/>
                      <a:moveTo>
                        <a:pt x="44" y="69"/>
                      </a:moveTo>
                      <a:cubicBezTo>
                        <a:pt x="30" y="69"/>
                        <a:pt x="19" y="58"/>
                        <a:pt x="19" y="44"/>
                      </a:cubicBezTo>
                      <a:cubicBezTo>
                        <a:pt x="19" y="31"/>
                        <a:pt x="30" y="20"/>
                        <a:pt x="44" y="20"/>
                      </a:cubicBezTo>
                      <a:cubicBezTo>
                        <a:pt x="58" y="20"/>
                        <a:pt x="69" y="31"/>
                        <a:pt x="69" y="44"/>
                      </a:cubicBezTo>
                      <a:cubicBezTo>
                        <a:pt x="69" y="58"/>
                        <a:pt x="58" y="69"/>
                        <a:pt x="44" y="69"/>
                      </a:cubicBez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  <p:sp>
              <p:nvSpPr>
                <p:cNvPr id="56" name="Freeform 137"/>
                <p:cNvSpPr>
                  <a:spLocks/>
                </p:cNvSpPr>
                <p:nvPr/>
              </p:nvSpPr>
              <p:spPr bwMode="auto">
                <a:xfrm>
                  <a:off x="8440738" y="1595438"/>
                  <a:ext cx="112713" cy="142875"/>
                </a:xfrm>
                <a:custGeom>
                  <a:avLst/>
                  <a:gdLst>
                    <a:gd name="T0" fmla="*/ 52 w 71"/>
                    <a:gd name="T1" fmla="*/ 12 h 90"/>
                    <a:gd name="T2" fmla="*/ 35 w 71"/>
                    <a:gd name="T3" fmla="*/ 28 h 90"/>
                    <a:gd name="T4" fmla="*/ 19 w 71"/>
                    <a:gd name="T5" fmla="*/ 12 h 90"/>
                    <a:gd name="T6" fmla="*/ 7 w 71"/>
                    <a:gd name="T7" fmla="*/ 0 h 90"/>
                    <a:gd name="T8" fmla="*/ 0 w 71"/>
                    <a:gd name="T9" fmla="*/ 2 h 90"/>
                    <a:gd name="T10" fmla="*/ 0 w 71"/>
                    <a:gd name="T11" fmla="*/ 90 h 90"/>
                    <a:gd name="T12" fmla="*/ 35 w 71"/>
                    <a:gd name="T13" fmla="*/ 57 h 90"/>
                    <a:gd name="T14" fmla="*/ 71 w 71"/>
                    <a:gd name="T15" fmla="*/ 90 h 90"/>
                    <a:gd name="T16" fmla="*/ 71 w 71"/>
                    <a:gd name="T17" fmla="*/ 2 h 90"/>
                    <a:gd name="T18" fmla="*/ 64 w 71"/>
                    <a:gd name="T19" fmla="*/ 0 h 90"/>
                    <a:gd name="T20" fmla="*/ 52 w 71"/>
                    <a:gd name="T21" fmla="*/ 12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90">
                      <a:moveTo>
                        <a:pt x="52" y="12"/>
                      </a:moveTo>
                      <a:lnTo>
                        <a:pt x="35" y="28"/>
                      </a:lnTo>
                      <a:lnTo>
                        <a:pt x="19" y="12"/>
                      </a:ln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90"/>
                      </a:lnTo>
                      <a:lnTo>
                        <a:pt x="35" y="57"/>
                      </a:lnTo>
                      <a:lnTo>
                        <a:pt x="71" y="90"/>
                      </a:lnTo>
                      <a:lnTo>
                        <a:pt x="71" y="2"/>
                      </a:lnTo>
                      <a:lnTo>
                        <a:pt x="64" y="0"/>
                      </a:lnTo>
                      <a:lnTo>
                        <a:pt x="52" y="12"/>
                      </a:lnTo>
                      <a:close/>
                    </a:path>
                  </a:pathLst>
                </a:custGeom>
                <a:solidFill>
                  <a:srgbClr val="4623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/>
                </a:p>
              </p:txBody>
            </p:sp>
          </p:grpSp>
        </p:grpSp>
        <p:sp>
          <p:nvSpPr>
            <p:cNvPr id="51" name="文本框 25"/>
            <p:cNvSpPr txBox="1"/>
            <p:nvPr/>
          </p:nvSpPr>
          <p:spPr>
            <a:xfrm>
              <a:off x="5921378" y="1755290"/>
              <a:ext cx="1965667" cy="25455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华为云认证级经销商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767" y="1795262"/>
            <a:ext cx="3038251" cy="4662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562452" y="1165611"/>
            <a:ext cx="2824569" cy="40717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929" y="1795262"/>
            <a:ext cx="3359659" cy="46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2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608991" y="-142875"/>
            <a:ext cx="4971252" cy="6732366"/>
            <a:chOff x="3608991" y="-142875"/>
            <a:chExt cx="4971252" cy="6732366"/>
          </a:xfrm>
        </p:grpSpPr>
        <p:sp>
          <p:nvSpPr>
            <p:cNvPr id="5" name="五边形 4"/>
            <p:cNvSpPr/>
            <p:nvPr/>
          </p:nvSpPr>
          <p:spPr>
            <a:xfrm rot="5400000">
              <a:off x="2728440" y="737683"/>
              <a:ext cx="6732361" cy="4971245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18000"/>
                  </a:schemeClr>
                </a:gs>
              </a:gsLst>
              <a:lin ang="0" scaled="1"/>
              <a:tileRect/>
            </a:gradFill>
            <a:ln w="15875"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 rot="5400000">
              <a:off x="4715760" y="2725008"/>
              <a:ext cx="2757716" cy="4971250"/>
            </a:xfrm>
            <a:prstGeom prst="chevron">
              <a:avLst>
                <a:gd name="adj" fmla="val 75622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 rot="5400000">
              <a:off x="4895373" y="2904621"/>
              <a:ext cx="2398486" cy="4971250"/>
            </a:xfrm>
            <a:prstGeom prst="chevron">
              <a:avLst>
                <a:gd name="adj" fmla="val 86323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381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12013" y="3087333"/>
            <a:ext cx="4365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整体方案及</a:t>
            </a:r>
            <a:endParaRPr lang="en-US" altLang="zh-CN" sz="5400" b="1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4056764" y="0"/>
            <a:ext cx="4075710" cy="203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267200" y="3015549"/>
            <a:ext cx="3672114" cy="0"/>
          </a:xfrm>
          <a:prstGeom prst="line">
            <a:avLst/>
          </a:prstGeom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397058">
            <a:off x="-1906853" y="4790351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9212953">
            <a:off x="8678762" y="4786217"/>
            <a:ext cx="5753675" cy="246022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0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flipH="1">
            <a:off x="10208032" y="5204809"/>
            <a:ext cx="1981200" cy="1653191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>
            <a:off x="-483820" y="5204809"/>
            <a:ext cx="2609850" cy="2177762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flipH="1">
            <a:off x="10117228" y="5190313"/>
            <a:ext cx="2627222" cy="2192257"/>
          </a:xfrm>
          <a:prstGeom prst="rt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手动输入 18"/>
          <p:cNvSpPr/>
          <p:nvPr/>
        </p:nvSpPr>
        <p:spPr>
          <a:xfrm rot="10800000">
            <a:off x="9028006" y="-2551704"/>
            <a:ext cx="2878263" cy="75684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手动输入 18"/>
          <p:cNvSpPr/>
          <p:nvPr/>
        </p:nvSpPr>
        <p:spPr>
          <a:xfrm rot="10800000" flipH="1">
            <a:off x="277446" y="-2566221"/>
            <a:ext cx="2883776" cy="75829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76"/>
              <a:gd name="connsiteY0-2" fmla="*/ 3267 h 10000"/>
              <a:gd name="connsiteX1-3" fmla="*/ 10076 w 10076"/>
              <a:gd name="connsiteY1-4" fmla="*/ 0 h 10000"/>
              <a:gd name="connsiteX2-5" fmla="*/ 10076 w 10076"/>
              <a:gd name="connsiteY2-6" fmla="*/ 10000 h 10000"/>
              <a:gd name="connsiteX3-7" fmla="*/ 76 w 10076"/>
              <a:gd name="connsiteY3-8" fmla="*/ 10000 h 10000"/>
              <a:gd name="connsiteX4-9" fmla="*/ 0 w 10076"/>
              <a:gd name="connsiteY4-10" fmla="*/ 3267 h 10000"/>
              <a:gd name="connsiteX0-11" fmla="*/ 0 w 10076"/>
              <a:gd name="connsiteY0-12" fmla="*/ 3209 h 10000"/>
              <a:gd name="connsiteX1-13" fmla="*/ 10076 w 10076"/>
              <a:gd name="connsiteY1-14" fmla="*/ 0 h 10000"/>
              <a:gd name="connsiteX2-15" fmla="*/ 10076 w 10076"/>
              <a:gd name="connsiteY2-16" fmla="*/ 10000 h 10000"/>
              <a:gd name="connsiteX3-17" fmla="*/ 76 w 10076"/>
              <a:gd name="connsiteY3-18" fmla="*/ 10000 h 10000"/>
              <a:gd name="connsiteX4-19" fmla="*/ 0 w 10076"/>
              <a:gd name="connsiteY4-20" fmla="*/ 3209 h 10000"/>
              <a:gd name="connsiteX0-21" fmla="*/ 0 w 10076"/>
              <a:gd name="connsiteY0-22" fmla="*/ 3132 h 10000"/>
              <a:gd name="connsiteX1-23" fmla="*/ 10076 w 10076"/>
              <a:gd name="connsiteY1-24" fmla="*/ 0 h 10000"/>
              <a:gd name="connsiteX2-25" fmla="*/ 10076 w 10076"/>
              <a:gd name="connsiteY2-26" fmla="*/ 10000 h 10000"/>
              <a:gd name="connsiteX3-27" fmla="*/ 76 w 10076"/>
              <a:gd name="connsiteY3-28" fmla="*/ 10000 h 10000"/>
              <a:gd name="connsiteX4-29" fmla="*/ 0 w 10076"/>
              <a:gd name="connsiteY4-30" fmla="*/ 313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76" h="10000">
                <a:moveTo>
                  <a:pt x="0" y="3132"/>
                </a:moveTo>
                <a:lnTo>
                  <a:pt x="10076" y="0"/>
                </a:lnTo>
                <a:lnTo>
                  <a:pt x="10076" y="10000"/>
                </a:lnTo>
                <a:lnTo>
                  <a:pt x="76" y="10000"/>
                </a:lnTo>
                <a:cubicBezTo>
                  <a:pt x="51" y="7756"/>
                  <a:pt x="25" y="5376"/>
                  <a:pt x="0" y="313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1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1729" t="21020" r="15278" b="27817"/>
          <a:stretch>
            <a:fillRect/>
          </a:stretch>
        </p:blipFill>
        <p:spPr>
          <a:xfrm>
            <a:off x="4648200" y="361950"/>
            <a:ext cx="337185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8455</TotalTime>
  <Words>2278</Words>
  <Application>Microsoft Office PowerPoint</Application>
  <PresentationFormat>宽屏</PresentationFormat>
  <Paragraphs>359</Paragraphs>
  <Slides>39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Gill Sans</vt:lpstr>
      <vt:lpstr>等线</vt:lpstr>
      <vt:lpstr>微软雅黑</vt:lpstr>
      <vt:lpstr>Agency FB</vt:lpstr>
      <vt:lpstr>Arial</vt:lpstr>
      <vt:lpstr>Calibri</vt:lpstr>
      <vt:lpstr>Calibri Light</vt:lpstr>
      <vt:lpstr>Wingdings</vt:lpstr>
      <vt:lpstr>Office 主题</vt:lpstr>
      <vt:lpstr>AutoCAD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Simon</dc:creator>
  <cp:lastModifiedBy>administrator</cp:lastModifiedBy>
  <cp:revision>1059</cp:revision>
  <dcterms:created xsi:type="dcterms:W3CDTF">2017-04-26T06:10:00Z</dcterms:created>
  <dcterms:modified xsi:type="dcterms:W3CDTF">2019-04-16T06:20:52Z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